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ink/ink1.xml" ContentType="application/inkml+xml"/>
  <Override PartName="/ppt/notesSlides/notesSlide26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269" r:id="rId2"/>
    <p:sldId id="278" r:id="rId3"/>
    <p:sldId id="280" r:id="rId4"/>
    <p:sldId id="281" r:id="rId5"/>
    <p:sldId id="282" r:id="rId6"/>
    <p:sldId id="283" r:id="rId7"/>
    <p:sldId id="286" r:id="rId8"/>
    <p:sldId id="287" r:id="rId9"/>
    <p:sldId id="288" r:id="rId10"/>
    <p:sldId id="289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2" r:id="rId20"/>
    <p:sldId id="305" r:id="rId21"/>
    <p:sldId id="301" r:id="rId22"/>
    <p:sldId id="306" r:id="rId23"/>
    <p:sldId id="307" r:id="rId24"/>
    <p:sldId id="308" r:id="rId25"/>
    <p:sldId id="309" r:id="rId26"/>
    <p:sldId id="303" r:id="rId27"/>
    <p:sldId id="312" r:id="rId28"/>
    <p:sldId id="314" r:id="rId29"/>
    <p:sldId id="315" r:id="rId30"/>
    <p:sldId id="322" r:id="rId31"/>
    <p:sldId id="323" r:id="rId32"/>
    <p:sldId id="324" r:id="rId33"/>
    <p:sldId id="300" r:id="rId34"/>
    <p:sldId id="310" r:id="rId35"/>
    <p:sldId id="317" r:id="rId36"/>
    <p:sldId id="318" r:id="rId37"/>
    <p:sldId id="320" r:id="rId38"/>
    <p:sldId id="321" r:id="rId39"/>
    <p:sldId id="325" r:id="rId40"/>
    <p:sldId id="267" r:id="rId41"/>
    <p:sldId id="261" r:id="rId42"/>
  </p:sldIdLst>
  <p:sldSz cx="12192000" cy="6858000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2">
          <p15:clr>
            <a:srgbClr val="A4A3A4"/>
          </p15:clr>
        </p15:guide>
        <p15:guide id="2" pos="38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69">
          <p15:clr>
            <a:srgbClr val="A4A3A4"/>
          </p15:clr>
        </p15:guide>
        <p15:guide id="2" pos="215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080"/>
    <a:srgbClr val="FFFFFF"/>
    <a:srgbClr val="80FF00"/>
    <a:srgbClr val="FF8000"/>
    <a:srgbClr val="00004C"/>
    <a:srgbClr val="000000"/>
    <a:srgbClr val="000073"/>
    <a:srgbClr val="C08000"/>
    <a:srgbClr val="808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32" autoAdjust="0"/>
    <p:restoredTop sz="94021" autoAdjust="0"/>
  </p:normalViewPr>
  <p:slideViewPr>
    <p:cSldViewPr>
      <p:cViewPr>
        <p:scale>
          <a:sx n="88" d="100"/>
          <a:sy n="88" d="100"/>
        </p:scale>
        <p:origin x="1224" y="444"/>
      </p:cViewPr>
      <p:guideLst>
        <p:guide orient="horz" pos="2152"/>
        <p:guide pos="3824"/>
      </p:guideLst>
    </p:cSldViewPr>
  </p:slideViewPr>
  <p:outlineViewPr>
    <p:cViewPr>
      <p:scale>
        <a:sx n="33" d="100"/>
        <a:sy n="33" d="100"/>
      </p:scale>
      <p:origin x="0" y="-579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-1018"/>
    </p:cViewPr>
  </p:sorterViewPr>
  <p:notesViewPr>
    <p:cSldViewPr>
      <p:cViewPr varScale="1">
        <p:scale>
          <a:sx n="83" d="100"/>
          <a:sy n="83" d="100"/>
        </p:scale>
        <p:origin x="-3180" y="-84"/>
      </p:cViewPr>
      <p:guideLst>
        <p:guide orient="horz" pos="2869"/>
        <p:guide pos="215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FB407BC8-7B8B-4019-94AE-9EDD88567A56}" type="datetimeFigureOut">
              <a:rPr lang="ru-RU"/>
              <a:t>21.03.2022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07B9CFC1-6B3A-428A-B95F-F7C527EDB1E7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9:49.7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51.9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0 515 24575,'19'-22'0,"-2"0"0,0-1 0,-2-1 0,0 0 0,13-32 0,-11 23 0,40-60 0,-50 83 0,1 0 0,0 1 0,1 0 0,0 0 0,1 1 0,0 1 0,0-1 0,0 2 0,21-11 0,-10 8-195,1-2 0,-2 0 0,1-2 0,-2 0 0,1-1 0,16-17 0,-12 9-6631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55.7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4 183 24575,'0'-1'0,"-1"1"0,1-1 0,0 1 0,-1-1 0,1 0 0,0 0 0,-1 1 0,1-1 0,0 0 0,0 1 0,0-1 0,0 0 0,0 0 0,0 1 0,0-1 0,0 0 0,0 0 0,0 1 0,0-1 0,0 0 0,1 1 0,-1-1 0,0 0 0,1 1 0,-1-1 0,0 0 0,1 1 0,-1-1 0,0 0 0,1 1 0,-1-1 0,1 1 0,0-1 0,-1 1 0,1-1 0,-1 1 0,1-1 0,0 1 0,-1 0 0,2-1 0,34-21 0,-27 17 0,20-13 0,1 2 0,1 0 0,0 2 0,1 2 0,59-15 0,-35 16-682,66-3-1,-88 12-6143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58.1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1 491 24575,'3'-1'0,"-1"0"0,1 0 0,0-1 0,-1 1 0,1-1 0,-1 1 0,1-1 0,-1 0 0,0 0 0,0 0 0,0 0 0,0 0 0,0-1 0,2-3 0,7-6 0,293-301 0,-290 298 0,1 1 0,0 0 0,0 1 0,1 0 0,1 2 0,19-12 0,-23 18 0,0-1 0,0 1 0,0 1 0,0 0 0,1 1 0,0 1 0,-1 0 0,1 1 0,26 0 0,6 4 0,0 1 0,-1 3 0,1 1 0,-1 2 0,-1 3 0,0 1 0,0 2 0,-2 2 0,0 2 0,-1 1 0,-1 3 0,70 54 0,-102-71 0,1-1 0,-1-1 0,1 0 0,0 0 0,1 0 0,-1-2 0,1 1 0,-1-1 0,1 0 0,0-1 0,0 0 0,1-1 0,-1 0 0,0 0 0,0-1 0,0-1 0,1 1 0,16-5 0,-3 0 0,-1-1 0,0-1 0,-1-2 0,1 0 0,-2-1 0,40-24 0,-34 17-1365,-2 3-5461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59.6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934 67 24575,'0'-2'0,"-1"-1"0,1 1 0,-1 0 0,0 0 0,0 0 0,1-1 0,-1 1 0,-1 0 0,1 0 0,0 0 0,0 0 0,-1 1 0,1-1 0,-1 0 0,0 1 0,1-1 0,-1 1 0,0-1 0,0 1 0,0 0 0,0 0 0,0 0 0,0 0 0,0 0 0,0 0 0,-1 0 0,-2 0 0,-8-3 0,-1 1 0,1 1 0,-16-1 0,28 3 0,-49-5 0,-1 2 0,1 2 0,0 3 0,-51 8 0,89-8 0,0 1 0,1 1 0,-1 0 0,1 1 0,0 0 0,1 0 0,-1 1 0,1 1 0,0 0 0,1 0 0,-1 1 0,2 0 0,-1 1 0,1 0 0,0 0 0,1 0 0,0 1 0,1 0 0,-9 17 0,5-5 0,1 1 0,1 0 0,1 0 0,1 1 0,1 0 0,1 0 0,1 0 0,0 42 0,5 47 0,-2 105 0,-2-205 9,0 0 1,-1 0-1,-1 0 0,0 0 0,-1-1 1,0 1-1,-1-1 0,0 0 0,-1-1 0,0 0 1,-1 0-1,-13 15 0,10-14-144,0 0 0,0-1 0,-1 0 0,-1-1 0,0-1 0,0 0 0,-1-1 0,0 0 0,0-1 0,-18 6 0,3-5-6691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9:09.634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 87 24575,'5'5'0,"7"-3"0,6-3 0,6 0 0,3-6 0,-2-6 0,-1-2 0,1 3 0,7-3 0,2 2 0,2 3 0,-7 3-8191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9:11.595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13 319 24575,'-5'0'0,"-1"-10"0,4-4 0,9-4 0,3-5 0,4-3 0,6 3 0,4-1 0,4 0 0,-4-2 0,0 4 0,-5 0 0,0-1 0,2 3 0,3 6 0,1 4 0,3 0 0,-4 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9:12.631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14 0 24575,'-5'0'0,"-2"5"0,5 2 0,9 5 0,13 0 0,8-2 0,10-2 0,3-3 0,1-2 0,-3-2 0,-2-1 0,-2 0 0,-3 0 0,-1-1 0,-1 1 0,0-1 0,0 1 0,-5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9:15.406"/>
    </inkml:context>
    <inkml:brush xml:id="br0">
      <inkml:brushProperty name="width" value="0.05" units="cm"/>
      <inkml:brushProperty name="height" value="0.05" units="cm"/>
      <inkml:brushProperty name="color" value="#33CCFF"/>
    </inkml:brush>
  </inkml:definitions>
  <inkml:trace contextRef="#ctx0" brushRef="#br0">0 505 24575,'0'1'0,"1"0"0,-1 0 0,0 0 0,1 0 0,-1 0 0,1 0 0,-1-1 0,1 1 0,-1 0 0,1 0 0,-1 0 0,1 0 0,0-1 0,0 1 0,-1 0 0,1-1 0,0 1 0,0-1 0,0 1 0,0-1 0,0 1 0,0-1 0,-1 1 0,1-1 0,0 0 0,0 1 0,0-1 0,0 0 0,0 0 0,1 0 0,-1 0 0,0 0 0,0 0 0,0 0 0,2-1 0,45-4 0,-39 3 0,15-4 0,-2 0 0,1-2 0,-1 0 0,0-2 0,-1 0 0,0-1 0,-1-2 0,22-16 0,43-24 0,-75 48 0,26-14 0,-1-1 0,-1-2 0,-1-1 0,39-36 0,-23 16 0,63-43 0,-38 30 0,-52 40-1365,-3 3-5461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9:21.463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34 24575,'4'-3'0,"0"1"0,0 0 0,1 0 0,-1 0 0,1 0 0,-1 1 0,1 0 0,0 0 0,-1 0 0,1 1 0,9-1 0,0 0 0,69-8 0,0 3 0,131 9 0,-184 1 0,0 3 0,-1 0 0,1 2 0,-2 1 0,0 1 0,0 2 0,-1 1 0,0 1 0,33 24 0,-53-33 0,-1-1 0,1 1 0,-1 0 0,0 1 0,0 0 0,-1 0 0,0 0 0,0 0 0,-1 1 0,4 9 0,3 10 0,13 49 0,-4-10 0,15 44 0,18 45 0,-32-102 0,24 49 0,-40-91 0,1-1 0,0 0 0,1 0 0,0-1 0,1 0 0,0 0 0,9 8 0,-9-13-56,-1 0 0,1-1 0,0 1 0,0-2-1,0 1 1,0-1 0,0 0 0,1-1 0,-1 1-1,0-2 1,1 1 0,-1-1 0,14-2 0,-11 2-523,21-1-6247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9:23.740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466 34 24575,'-1'-1'0,"1"0"0,0 0 0,-1 0 0,1 0 0,-1 0 0,1 0 0,-1 0 0,0 0 0,1 0 0,-1 0 0,0 0 0,0 0 0,1 0 0,-1 1 0,0-1 0,0 0 0,0 0 0,0 1 0,0-1 0,0 1 0,0-1 0,0 1 0,0 0 0,0-1 0,-1 1 0,1 0 0,-2-1 0,-38-4 0,35 4 0,-26-2 0,1 1 0,-1 1 0,1 2 0,-54 7 0,76-6 0,1 0 0,-1 0 0,1 0 0,0 1 0,-1 1 0,1-1 0,1 1 0,-1 1 0,1-1 0,-1 1 0,1 1 0,1-1 0,-1 1 0,1 1 0,0-1 0,0 1 0,1 0 0,0 0 0,0 0 0,1 1 0,-6 13 0,4-3 15,1 0-1,1 1 1,1 0 0,1-1-1,0 1 1,2 0-1,0 0 1,4 27-1,-2-21-388,-2 1 0,0 0 0,-5 36 0,-1-36-6452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40.26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13 418 24575,'0'0'0,"-1"0"0,1 0 0,-1 0 0,1 0 0,-1 0 0,1 0 0,-1 0 0,1 0 0,-1 0 0,1-1 0,0 1 0,-1 0 0,1 0 0,-1 0 0,1 0 0,-1-1 0,1 1 0,0 0 0,-1-1 0,1 1 0,0 0 0,-1-1 0,1 1 0,0 0 0,-1-1 0,1 1 0,0-1 0,0 1 0,0 0 0,-1-1 0,1 1 0,0-2 0,3-17 0,16-17 0,4 6 0,0 2 0,2 1 0,1 1 0,2 1 0,58-42 0,-38 36 0,1 3 0,1 1 0,64-23 0,-107 47 0,0 0 0,0 1 0,1 0 0,-1 0 0,9 0 0,-14 2 0,-1 0 0,1-1 0,0 2 0,-1-1 0,1 0 0,-1 0 0,1 0 0,-1 1 0,1-1 0,-1 1 0,1-1 0,-1 1 0,1-1 0,-1 1 0,0 0 0,1 0 0,-1 0 0,0 0 0,1 0 0,-1 0 0,0 0 0,0 0 0,0 0 0,0 1 0,0-1 0,0 0 0,-1 1 0,1-1 0,0 0 0,-1 1 0,2 2 0,2 19 0,-1-1 0,-1 1 0,0 0 0,-2 0 0,-4 35 0,2-3 0,-3 14 0,-25 123 0,18-141 0,3 2 0,2 0 0,3-1 0,3 84 0,1-133 0,1 0 0,-1 1 0,1-1 0,-1 0 0,1 0 0,1 0 0,-1 0 0,0 0 0,1 0 0,-1 0 0,1 0 0,0 0 0,0-1 0,0 1 0,0-1 0,0 1 0,1-1 0,3 3 0,-1-2 0,0 0 0,0-1 0,0 0 0,0 0 0,0 0 0,1 0 0,-1-1 0,0 0 0,1 0 0,7 0 0,4-1 0,0-1 0,-1-1 0,1 0 0,0-1 0,0 0 0,19-8 0,29-15 0,115-65 0,-148 69-1365,-8 1-5461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9:28.278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1 1 24575,'23'0'0,"0"2"0,0 1 0,0 1 0,-1 0 0,25 10 0,105 46 0,-125-48 0,-19-9 0,-1 1 0,1 1 0,-1-1 0,0 1 0,0 1 0,0-1 0,-1 1 0,1 0 0,-1 0 0,-1 1 0,8 11 0,-6-6 0,0 1 0,-1 0 0,0 0 0,-1 0 0,0 1 0,3 18 0,-1 14 0,-2 1 0,-1-1 0,-5 58 0,1-89 0,-2 25 0,1-20 0,0 0 0,1 0 0,1 0 0,5 30 0,-5-46 0,0 0 0,0 0 0,1 0 0,-1 0 0,1 0 0,0-1 0,-1 1 0,2 0 0,-1-1 0,0 1 0,1-1 0,0 0 0,-1 0 0,1 0 0,1 0 0,-1-1 0,0 1 0,1-1 0,-1 1 0,1-1 0,0 0 0,-1-1 0,1 1 0,0-1 0,0 0 0,8 2 0,42 6-1365,-33-4-5461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42.04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33 24575,'0'1'0,"1"0"0,-1 0 0,1 0 0,-1 1 0,1-1 0,-1 0 0,1 0 0,0 0 0,-1 0 0,1 0 0,0 0 0,0 0 0,0 0 0,0 0 0,0-1 0,0 1 0,0 0 0,0 0 0,0-1 0,0 1 0,0-1 0,0 1 0,1-1 0,-1 1 0,0-1 0,0 0 0,1 0 0,-1 0 0,0 1 0,0-1 0,1 0 0,-1 0 0,0-1 0,2 1 0,48-5 0,-50 5 0,98-22 0,-72 15 0,-1 0 0,1 2 0,0 1 0,1 1 0,46 2 0,-69 1 0,-1 1 0,1-1 0,-1 1 0,1 1 0,-1-1 0,0 0 0,1 1 0,-1 0 0,0 0 0,0 0 0,0 1 0,-1-1 0,1 1 0,0 0 0,-1 0 0,0 0 0,0 1 0,0-1 0,0 1 0,0 0 0,-1-1 0,0 1 0,4 8 0,1 6 0,-1 1 0,-1-1 0,-1 2 0,3 28 0,-5-33 0,0 1 0,1-1 0,1 0 0,0 0 0,9 20 0,-12-32-105,1-1 0,0 1 0,0 0 0,0-1 0,0 1 0,1-1 0,-1 1 0,1-1 0,0 0 0,-1 0 0,1-1 0,6 4 0,11 3-6721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43.5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1 324 24575,'2'0'0,"1"0"0,-1-1 0,0 0 0,1 1 0,-1-1 0,0 0 0,0 0 0,0 0 0,0-1 0,0 1 0,0 0 0,0-1 0,0 1 0,0-1 0,2-3 0,26-32 0,-20 23 0,27-33 0,3 2 0,62-56 0,-99 98 0,1 0 0,-1-1 0,1 1 0,0 1 0,0-1 0,1 1 0,-1-1 0,0 1 0,1 0 0,0 1 0,-1-1 0,1 1 0,0 0 0,0 0 0,-1 1 0,1-1 0,6 1 0,-5 1 0,0 1 0,0 0 0,0 0 0,-1 0 0,1 1 0,0-1 0,-1 2 0,0-1 0,0 0 0,0 1 0,0 0 0,0 0 0,4 6 0,50 55 0,-43-46 0,1 0 0,0-1 0,38 29 0,-53-45 0,0-1 0,0 1 0,0-1 0,1 0 0,-1 0 0,0 0 0,1 0 0,-1 0 0,0-1 0,1 1 0,-1-1 0,1 0 0,-1 1 0,1-1 0,-1 0 0,1 0 0,-1-1 0,1 1 0,-1 0 0,1-1 0,-1 0 0,1 1 0,-1-1 0,0 0 0,1 0 0,-1-1 0,0 1 0,0 0 0,0-1 0,0 1 0,0-1 0,0 0 0,0 1 0,-1-1 0,1 0 0,0 0 0,2-5 0,5-7 0,0-2 0,-1 1 0,-1-1 0,8-24 0,-4 12 0,-6 17-227,0 0-1,1 0 1,0 1-1,1 0 1,12-14-1,-3 8-6598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44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0 543 24575,'1'-8'0,"0"0"0,0 1 0,1-1 0,0 1 0,0 0 0,0 0 0,1 0 0,0 0 0,1 0 0,0 0 0,0 1 0,5-7 0,11-12 0,35-35 0,-27 30 0,160-189 0,-113 131-1365,-55 66-5461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46.7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 24575,'52'-1'0,"-19"-1"0,54 6 0,-76-2 0,-1 0 0,1 0 0,-1 1 0,1 0 0,-1 1 0,0 0 0,0 0 0,-1 1 0,11 7 0,24 19 0,-1 1 0,-2 2 0,45 47 0,-80-74-195,-1-1 0,-1 1 0,1-1 0,-1 1 0,-1 1 0,6 11 0,1 12-6631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47.9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0 510 24575,'10'-10'0,"-3"4"0,0 0 0,0-1 0,-1 0 0,0 0 0,0-1 0,-1 0 0,0 0 0,0 0 0,-1 0 0,0-1 0,3-10 0,9-62 0,-14 64 0,1 0 0,0 0 0,1 0 0,1 0 0,9-19 0,-11 31 0,0 0 0,1-1 0,-1 1 0,1 1 0,0-1 0,0 0 0,1 1 0,-1 0 0,1 0 0,0 0 0,0 1 0,0 0 0,1 0 0,-1 0 0,1 0 0,0 1 0,-1 0 0,1 0 0,7-1 0,1 0 0,1 1 0,0 1 0,1 0 0,-1 0 0,0 2 0,0 0 0,23 4 0,8 6 0,48 16 0,6 3 0,-97-29 2,-1-1 0,1 0 0,-1 1 1,1-1-1,-1 0 0,1-1 0,-1 1 0,1 0 0,-1-1 0,1 1 0,-1-1 0,1 0 0,-1 1 0,0-1 0,1 0 0,-1-1 0,0 1 0,0 0 1,0-1-1,0 1 0,0-1 0,0 0 0,0 1 0,-1-1 0,1 0 0,0 0 0,-1 0 0,0 0 0,3-5 0,2-6-82,0-1 1,0 0-1,-1 0 0,3-15 0,0 0-948,7-13-5798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49.54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24575,'143'-1'0,"156"3"0,-280-1 0,-1 0 0,1 1 0,0 1 0,23 7 0,-38-8 0,1-1 0,-1 1 0,0 0 0,0 0 0,0 0 0,0 0 0,0 1 0,-1-1 0,1 1 0,-1 0 0,1 0 0,-1 0 0,0 1 0,0-1 0,-1 1 0,1 0 0,-1-1 0,0 1 0,0 0 0,0 1 0,0-1 0,-1 0 0,2 7 0,4 45 0,-3-1 0,-2 1 0,-8 76 0,1-10 0,4-113 0,1 0 0,0 0 0,0-1 0,1 1 0,1 0 0,-1 0 0,5 13 0,-4-18 0,0-1 0,1 0 0,-1 1 0,0-1 0,1 0 0,0-1 0,-1 1 0,1 0 0,0-1 0,1 1 0,-1-1 0,0 0 0,1 0 0,-1-1 0,1 1 0,-1-1 0,1 1 0,0-1 0,7 1 0,25 6 0,1-2 0,-1-2 0,52 0 0,109-11 0,-197 7 0,48-5-1365,-13-2-5461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1T18:38:51.1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1 345 24575,'1'1'0,"0"0"0,0 0 0,0 0 0,0 0 0,1 0 0,-1 0 0,0-1 0,1 1 0,-1 0 0,1-1 0,-1 1 0,1-1 0,-1 0 0,1 1 0,-1-1 0,1 0 0,-1 0 0,1 0 0,-1 0 0,1 0 0,-1 0 0,1-1 0,-1 1 0,1 0 0,-1-1 0,1 1 0,-1-1 0,1 0 0,-1 1 0,0-1 0,0 0 0,1 0 0,-1 0 0,0 0 0,0 0 0,0 0 0,0 0 0,0 0 0,0 0 0,2-3 0,6-9 0,-1 1 0,1-1 0,8-21 0,0 4 0,-13 25 0,0 0 0,0 0 0,0 0 0,1 1 0,0 0 0,0 0 0,0 0 0,0 1 0,0-1 0,1 1 0,6-2 0,68-19 0,-63 20 0,-1 0 0,0-1 0,25-11 0,-36 13 0,0 1 0,0-1 0,-1-1 0,1 1 0,-1-1 0,1 0 0,-1 0 0,-1 0 0,1 0 0,0-1 0,-1 0 0,0 1 0,0-1 0,4-9 0,10-32-1365,-9 28-5461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645F8F4-B999-423F-94EB-E0D82E827255}" type="slidenum">
              <a:rPr lang="ru-RU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0118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1804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48647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8086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875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698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03818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07054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140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84214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9226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9948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857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34035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1578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3430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87181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7173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07069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50543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0226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358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8433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7883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019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619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810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14449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8633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645F8F4-B999-423F-94EB-E0D82E82725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643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hyperlink" Target="http://www.cs.msu.su/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абочий 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 userDrawn="1"/>
        </p:nvGrpSpPr>
        <p:grpSpPr bwMode="auto">
          <a:xfrm>
            <a:off x="2" y="6350"/>
            <a:ext cx="12187767" cy="6851654"/>
            <a:chOff x="0" y="4"/>
            <a:chExt cx="5758" cy="4316"/>
          </a:xfrm>
        </p:grpSpPr>
        <p:sp>
          <p:nvSpPr>
            <p:cNvPr id="16" name="Freeform 4"/>
            <p:cNvSpPr/>
            <p:nvPr userDrawn="1"/>
          </p:nvSpPr>
          <p:spPr bwMode="hidden">
            <a:xfrm>
              <a:off x="0" y="1161"/>
              <a:ext cx="5758" cy="3159"/>
            </a:xfrm>
            <a:custGeom>
              <a:avLst/>
              <a:gdLst>
                <a:gd name="T0" fmla="*/ 0 w 5184"/>
                <a:gd name="T1" fmla="*/ 3159 h 3159"/>
                <a:gd name="T2" fmla="*/ 5328 w 5184"/>
                <a:gd name="T3" fmla="*/ 3159 h 3159"/>
                <a:gd name="T4" fmla="*/ 5328 w 5184"/>
                <a:gd name="T5" fmla="*/ 0 h 3159"/>
                <a:gd name="T6" fmla="*/ 0 w 5184"/>
                <a:gd name="T7" fmla="*/ 0 h 3159"/>
                <a:gd name="T8" fmla="*/ 0 w 5184"/>
                <a:gd name="T9" fmla="*/ 3159 h 3159"/>
                <a:gd name="T10" fmla="*/ 0 w 5184"/>
                <a:gd name="T11" fmla="*/ 3159 h 31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/>
                </a:gs>
                <a:gs pos="80000">
                  <a:schemeClr val="bg1">
                    <a:lumMod val="90000"/>
                    <a:lumOff val="10000"/>
                  </a:schemeClr>
                </a:gs>
                <a:gs pos="20000">
                  <a:schemeClr val="bg1">
                    <a:lumMod val="90000"/>
                    <a:lumOff val="10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grpSp>
          <p:nvGrpSpPr>
            <p:cNvPr id="9" name="Group 9"/>
            <p:cNvGrpSpPr/>
            <p:nvPr/>
          </p:nvGrpSpPr>
          <p:grpSpPr bwMode="auto">
            <a:xfrm>
              <a:off x="0" y="4"/>
              <a:ext cx="5758" cy="1162"/>
              <a:chOff x="0" y="4"/>
              <a:chExt cx="5758" cy="1162"/>
            </a:xfrm>
          </p:grpSpPr>
          <p:sp>
            <p:nvSpPr>
              <p:cNvPr id="10" name="Freeform 10"/>
              <p:cNvSpPr/>
              <p:nvPr/>
            </p:nvSpPr>
            <p:spPr bwMode="ltGray">
              <a:xfrm>
                <a:off x="552" y="4"/>
                <a:ext cx="12" cy="695"/>
              </a:xfrm>
              <a:custGeom>
                <a:avLst/>
                <a:gdLst>
                  <a:gd name="T0" fmla="*/ 12 w 12"/>
                  <a:gd name="T1" fmla="*/ 0 h 695"/>
                  <a:gd name="T2" fmla="*/ 0 w 12"/>
                  <a:gd name="T3" fmla="*/ 0 h 695"/>
                  <a:gd name="T4" fmla="*/ 0 w 12"/>
                  <a:gd name="T5" fmla="*/ 695 h 695"/>
                  <a:gd name="T6" fmla="*/ 12 w 12"/>
                  <a:gd name="T7" fmla="*/ 695 h 695"/>
                  <a:gd name="T8" fmla="*/ 12 w 12"/>
                  <a:gd name="T9" fmla="*/ 0 h 695"/>
                  <a:gd name="T10" fmla="*/ 12 w 12"/>
                  <a:gd name="T11" fmla="*/ 0 h 695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12" h="695">
                    <a:moveTo>
                      <a:pt x="12" y="0"/>
                    </a:moveTo>
                    <a:lnTo>
                      <a:pt x="0" y="0"/>
                    </a:lnTo>
                    <a:lnTo>
                      <a:pt x="0" y="695"/>
                    </a:lnTo>
                    <a:lnTo>
                      <a:pt x="12" y="695"/>
                    </a:lnTo>
                    <a:lnTo>
                      <a:pt x="12" y="0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2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  <p:sp>
            <p:nvSpPr>
              <p:cNvPr id="12" name="Freeform 12"/>
              <p:cNvSpPr/>
              <p:nvPr/>
            </p:nvSpPr>
            <p:spPr bwMode="ltGray">
              <a:xfrm>
                <a:off x="0" y="1155"/>
                <a:ext cx="5758" cy="11"/>
              </a:xfrm>
              <a:custGeom>
                <a:avLst/>
                <a:gdLst>
                  <a:gd name="T0" fmla="*/ 4859 w 4724"/>
                  <a:gd name="T1" fmla="*/ 0 h 12"/>
                  <a:gd name="T2" fmla="*/ 0 w 4724"/>
                  <a:gd name="T3" fmla="*/ 0 h 12"/>
                  <a:gd name="T4" fmla="*/ 0 w 4724"/>
                  <a:gd name="T5" fmla="*/ 12 h 12"/>
                  <a:gd name="T6" fmla="*/ 4859 w 4724"/>
                  <a:gd name="T7" fmla="*/ 12 h 12"/>
                  <a:gd name="T8" fmla="*/ 4859 w 4724"/>
                  <a:gd name="T9" fmla="*/ 0 h 12"/>
                  <a:gd name="T10" fmla="*/ 4859 w 4724"/>
                  <a:gd name="T11" fmla="*/ 0 h 1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724" h="12">
                    <a:moveTo>
                      <a:pt x="4724" y="0"/>
                    </a:moveTo>
                    <a:lnTo>
                      <a:pt x="0" y="0"/>
                    </a:lnTo>
                    <a:lnTo>
                      <a:pt x="0" y="12"/>
                    </a:lnTo>
                    <a:lnTo>
                      <a:pt x="4724" y="12"/>
                    </a:lnTo>
                    <a:lnTo>
                      <a:pt x="4724" y="0"/>
                    </a:lnTo>
                    <a:close/>
                  </a:path>
                </a:pathLst>
              </a:custGeom>
              <a:solidFill>
                <a:schemeClr val="bg1">
                  <a:lumMod val="90000"/>
                  <a:lumOff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ru-RU"/>
              </a:p>
            </p:txBody>
          </p:sp>
        </p:grpSp>
      </p:grpSp>
      <p:sp>
        <p:nvSpPr>
          <p:cNvPr id="21" name="Прямоугольник 4"/>
          <p:cNvSpPr>
            <a:spLocks noChangeArrowheads="1"/>
          </p:cNvSpPr>
          <p:nvPr userDrawn="1"/>
        </p:nvSpPr>
        <p:spPr bwMode="auto">
          <a:xfrm>
            <a:off x="527384" y="5580066"/>
            <a:ext cx="11137569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FCFDF5"/>
                </a:solidFill>
                <a:cs typeface="Times New Roman" panose="02020603050405020304" pitchFamily="18" charset="0"/>
              </a:rPr>
              <a:t>Laboratory of Mathematics Methods of Image Processing</a:t>
            </a:r>
          </a:p>
          <a:p>
            <a:pPr algn="ctr" eaLnBrk="1" hangingPunct="1"/>
            <a:r>
              <a:rPr lang="en-US" altLang="ru-RU" dirty="0">
                <a:solidFill>
                  <a:srgbClr val="FCFDF5"/>
                </a:solidFill>
                <a:cs typeface="Times New Roman" panose="02020603050405020304" pitchFamily="18" charset="0"/>
              </a:rPr>
              <a:t>Department of Computational Mathematics and Cybernetics</a:t>
            </a:r>
          </a:p>
          <a:p>
            <a:pPr algn="ctr" eaLnBrk="1" hangingPunct="1"/>
            <a:r>
              <a:rPr lang="en-US" altLang="ru-RU" dirty="0">
                <a:solidFill>
                  <a:srgbClr val="FCFDF5"/>
                </a:solidFill>
                <a:cs typeface="Times New Roman" panose="02020603050405020304" pitchFamily="18" charset="0"/>
              </a:rPr>
              <a:t>Lomonosov Moscow State University</a:t>
            </a:r>
          </a:p>
        </p:txBody>
      </p:sp>
      <p:sp>
        <p:nvSpPr>
          <p:cNvPr id="22" name="TextBox 3"/>
          <p:cNvSpPr txBox="1">
            <a:spLocks noChangeArrowheads="1"/>
          </p:cNvSpPr>
          <p:nvPr userDrawn="1"/>
        </p:nvSpPr>
        <p:spPr bwMode="auto">
          <a:xfrm>
            <a:off x="524932" y="4881496"/>
            <a:ext cx="11137569" cy="1445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2400" dirty="0">
                <a:solidFill>
                  <a:schemeClr val="tx1"/>
                </a:solidFill>
              </a:rPr>
              <a:t>http</a:t>
            </a:r>
            <a:r>
              <a:rPr lang="en-US" altLang="en-US" sz="2400" dirty="0">
                <a:solidFill>
                  <a:schemeClr val="tx1"/>
                </a:solidFill>
              </a:rPr>
              <a:t>s</a:t>
            </a:r>
            <a:r>
              <a:rPr lang="en-US" sz="2400" dirty="0">
                <a:solidFill>
                  <a:schemeClr val="tx1"/>
                </a:solidFill>
              </a:rPr>
              <a:t>://imaging.cs.msu.ru/</a:t>
            </a:r>
          </a:p>
          <a:p>
            <a:pPr algn="ctr" eaLnBrk="1" hangingPunct="1">
              <a:defRPr/>
            </a:pPr>
            <a:endParaRPr lang="en-US" sz="1600" dirty="0">
              <a:solidFill>
                <a:schemeClr val="tx1"/>
              </a:solidFill>
            </a:endParaRPr>
          </a:p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Laboratory of Mathematics Methods of Image Processing</a:t>
            </a:r>
          </a:p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Department of Computational Mathematics and Cybernetics</a:t>
            </a:r>
          </a:p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Lomonosov Moscow State University</a:t>
            </a:r>
            <a:endParaRPr lang="ru-RU" sz="2400" dirty="0">
              <a:solidFill>
                <a:schemeClr val="tx1"/>
              </a:solidFill>
            </a:endParaRPr>
          </a:p>
        </p:txBody>
      </p:sp>
      <p:sp>
        <p:nvSpPr>
          <p:cNvPr id="18448" name="Rectangle 16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7383" y="1997076"/>
            <a:ext cx="11137236" cy="1728588"/>
          </a:xfrm>
        </p:spPr>
        <p:txBody>
          <a:bodyPr lIns="36000" tIns="36000" rIns="36000" bIns="36000" anchorCtr="1"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5263" y="3826793"/>
            <a:ext cx="11137236" cy="950664"/>
          </a:xfrm>
        </p:spPr>
        <p:txBody>
          <a:bodyPr anchor="ctr" anchorCtr="1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Authors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22479" y="6328046"/>
            <a:ext cx="11137236" cy="425178"/>
          </a:xfrm>
        </p:spPr>
        <p:txBody>
          <a:bodyPr anchor="ctr" anchorCtr="1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None/>
              <a:defRPr sz="2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77"/>
            <a:ext cx="1817688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4" descr="http://images.geo.web.ru/pubd/2006/05/11/0001175265/msu_logo_small.gif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7"/>
          <a:stretch>
            <a:fillRect/>
          </a:stretch>
        </p:blipFill>
        <p:spPr bwMode="auto">
          <a:xfrm>
            <a:off x="3868197" y="6350"/>
            <a:ext cx="4357687" cy="172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 descr="Логотип ВМиК">
            <a:hlinkClick r:id="rId4"/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88" y="126869"/>
            <a:ext cx="142875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фициальный 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 userDrawn="1"/>
        </p:nvGrpSpPr>
        <p:grpSpPr bwMode="auto">
          <a:xfrm>
            <a:off x="2" y="1833564"/>
            <a:ext cx="12187767" cy="5024440"/>
            <a:chOff x="0" y="1155"/>
            <a:chExt cx="5758" cy="3165"/>
          </a:xfrm>
        </p:grpSpPr>
        <p:sp>
          <p:nvSpPr>
            <p:cNvPr id="16" name="Freeform 4"/>
            <p:cNvSpPr/>
            <p:nvPr userDrawn="1"/>
          </p:nvSpPr>
          <p:spPr bwMode="hidden">
            <a:xfrm>
              <a:off x="0" y="1161"/>
              <a:ext cx="5758" cy="3159"/>
            </a:xfrm>
            <a:custGeom>
              <a:avLst/>
              <a:gdLst>
                <a:gd name="T0" fmla="*/ 0 w 5184"/>
                <a:gd name="T1" fmla="*/ 3159 h 3159"/>
                <a:gd name="T2" fmla="*/ 5328 w 5184"/>
                <a:gd name="T3" fmla="*/ 3159 h 3159"/>
                <a:gd name="T4" fmla="*/ 5328 w 5184"/>
                <a:gd name="T5" fmla="*/ 0 h 3159"/>
                <a:gd name="T6" fmla="*/ 0 w 5184"/>
                <a:gd name="T7" fmla="*/ 0 h 3159"/>
                <a:gd name="T8" fmla="*/ 0 w 5184"/>
                <a:gd name="T9" fmla="*/ 3159 h 3159"/>
                <a:gd name="T10" fmla="*/ 0 w 5184"/>
                <a:gd name="T11" fmla="*/ 3159 h 315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184" h="3159">
                  <a:moveTo>
                    <a:pt x="0" y="3159"/>
                  </a:moveTo>
                  <a:lnTo>
                    <a:pt x="5184" y="3159"/>
                  </a:lnTo>
                  <a:lnTo>
                    <a:pt x="5184" y="0"/>
                  </a:lnTo>
                  <a:lnTo>
                    <a:pt x="0" y="0"/>
                  </a:lnTo>
                  <a:lnTo>
                    <a:pt x="0" y="3159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chemeClr val="bg1"/>
                </a:gs>
                <a:gs pos="80000">
                  <a:schemeClr val="bg1">
                    <a:lumMod val="90000"/>
                    <a:lumOff val="10000"/>
                  </a:schemeClr>
                </a:gs>
                <a:gs pos="20000">
                  <a:schemeClr val="bg1">
                    <a:lumMod val="90000"/>
                    <a:lumOff val="10000"/>
                  </a:scheme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  <p:sp>
          <p:nvSpPr>
            <p:cNvPr id="12" name="Freeform 12"/>
            <p:cNvSpPr/>
            <p:nvPr/>
          </p:nvSpPr>
          <p:spPr bwMode="ltGray">
            <a:xfrm>
              <a:off x="0" y="1155"/>
              <a:ext cx="5758" cy="11"/>
            </a:xfrm>
            <a:custGeom>
              <a:avLst/>
              <a:gdLst>
                <a:gd name="T0" fmla="*/ 4859 w 4724"/>
                <a:gd name="T1" fmla="*/ 0 h 12"/>
                <a:gd name="T2" fmla="*/ 0 w 4724"/>
                <a:gd name="T3" fmla="*/ 0 h 12"/>
                <a:gd name="T4" fmla="*/ 0 w 4724"/>
                <a:gd name="T5" fmla="*/ 12 h 12"/>
                <a:gd name="T6" fmla="*/ 4859 w 4724"/>
                <a:gd name="T7" fmla="*/ 12 h 12"/>
                <a:gd name="T8" fmla="*/ 4859 w 4724"/>
                <a:gd name="T9" fmla="*/ 0 h 12"/>
                <a:gd name="T10" fmla="*/ 4859 w 4724"/>
                <a:gd name="T11" fmla="*/ 0 h 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724" h="12">
                  <a:moveTo>
                    <a:pt x="4724" y="0"/>
                  </a:moveTo>
                  <a:lnTo>
                    <a:pt x="0" y="0"/>
                  </a:lnTo>
                  <a:lnTo>
                    <a:pt x="0" y="12"/>
                  </a:lnTo>
                  <a:lnTo>
                    <a:pt x="4724" y="12"/>
                  </a:lnTo>
                  <a:lnTo>
                    <a:pt x="4724" y="0"/>
                  </a:lnTo>
                  <a:close/>
                </a:path>
              </a:pathLst>
            </a:custGeom>
            <a:solidFill>
              <a:schemeClr val="bg1">
                <a:lumMod val="90000"/>
                <a:lumOff val="1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ru-RU"/>
            </a:p>
          </p:txBody>
        </p:sp>
      </p:grpSp>
      <p:sp>
        <p:nvSpPr>
          <p:cNvPr id="21" name="Прямоугольник 4"/>
          <p:cNvSpPr>
            <a:spLocks noChangeArrowheads="1"/>
          </p:cNvSpPr>
          <p:nvPr userDrawn="1"/>
        </p:nvSpPr>
        <p:spPr bwMode="auto">
          <a:xfrm>
            <a:off x="527384" y="5580066"/>
            <a:ext cx="11137569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/>
            <a:r>
              <a:rPr lang="en-US" altLang="ru-RU" dirty="0">
                <a:solidFill>
                  <a:srgbClr val="FCFDF5"/>
                </a:solidFill>
                <a:cs typeface="Times New Roman" panose="02020603050405020304" pitchFamily="18" charset="0"/>
              </a:rPr>
              <a:t>Laboratory of Mathematics Methods of Image Processing</a:t>
            </a:r>
          </a:p>
          <a:p>
            <a:pPr algn="ctr" eaLnBrk="1" hangingPunct="1"/>
            <a:r>
              <a:rPr lang="en-US" altLang="ru-RU" dirty="0">
                <a:solidFill>
                  <a:srgbClr val="FCFDF5"/>
                </a:solidFill>
                <a:cs typeface="Times New Roman" panose="02020603050405020304" pitchFamily="18" charset="0"/>
              </a:rPr>
              <a:t>Department of Computational Mathematics and Cybernetics</a:t>
            </a:r>
          </a:p>
          <a:p>
            <a:pPr algn="ctr" eaLnBrk="1" hangingPunct="1"/>
            <a:r>
              <a:rPr lang="en-US" altLang="ru-RU" dirty="0">
                <a:solidFill>
                  <a:srgbClr val="FCFDF5"/>
                </a:solidFill>
                <a:cs typeface="Times New Roman" panose="02020603050405020304" pitchFamily="18" charset="0"/>
              </a:rPr>
              <a:t>Lomonosov Moscow State University</a:t>
            </a:r>
          </a:p>
        </p:txBody>
      </p:sp>
      <p:sp>
        <p:nvSpPr>
          <p:cNvPr id="22" name="TextBox 3"/>
          <p:cNvSpPr txBox="1">
            <a:spLocks noChangeArrowheads="1"/>
          </p:cNvSpPr>
          <p:nvPr userDrawn="1"/>
        </p:nvSpPr>
        <p:spPr bwMode="auto">
          <a:xfrm>
            <a:off x="524932" y="1437256"/>
            <a:ext cx="11137569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Московский государственный университет имени М.В. Ломоносова</a:t>
            </a:r>
          </a:p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Факультет вычислительной математики и кибернетики</a:t>
            </a:r>
          </a:p>
          <a:p>
            <a:pPr algn="ctr" eaLnBrk="1" hangingPunct="1">
              <a:defRPr/>
            </a:pPr>
            <a:r>
              <a:rPr lang="en-US" sz="1600" dirty="0">
                <a:solidFill>
                  <a:schemeClr val="tx1"/>
                </a:solidFill>
              </a:rPr>
              <a:t>Кафедра математической физики</a:t>
            </a:r>
          </a:p>
        </p:txBody>
      </p:sp>
      <p:sp>
        <p:nvSpPr>
          <p:cNvPr id="18448" name="Rectangle 16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527685" y="3133090"/>
            <a:ext cx="11137265" cy="1021715"/>
          </a:xfrm>
        </p:spPr>
        <p:txBody>
          <a:bodyPr lIns="36000" tIns="36000" rIns="36000" bIns="36000" anchorCtr="1"/>
          <a:lstStyle>
            <a:lvl1pPr>
              <a:defRPr/>
            </a:lvl1pPr>
          </a:lstStyle>
          <a:p>
            <a:r>
              <a:rPr lang="en-US" dirty="0"/>
              <a:t>Click to edit Title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525145" y="2370455"/>
            <a:ext cx="11137265" cy="684530"/>
          </a:xfrm>
        </p:spPr>
        <p:txBody>
          <a:bodyPr anchor="ctr" anchorCtr="1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Authors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1" hasCustomPrompt="1"/>
          </p:nvPr>
        </p:nvSpPr>
        <p:spPr>
          <a:xfrm>
            <a:off x="522479" y="6328046"/>
            <a:ext cx="11137236" cy="425178"/>
          </a:xfrm>
        </p:spPr>
        <p:txBody>
          <a:bodyPr anchor="ctr" anchorCtr="1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footer</a:t>
            </a:r>
          </a:p>
        </p:txBody>
      </p:sp>
      <p:pic>
        <p:nvPicPr>
          <p:cNvPr id="17" name="Picture 24" descr="http://images.geo.web.ru/pubd/2006/05/11/0001175265/msu_logo_small.gi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77"/>
          <a:stretch>
            <a:fillRect/>
          </a:stretch>
        </p:blipFill>
        <p:spPr bwMode="auto">
          <a:xfrm>
            <a:off x="4267612" y="6350"/>
            <a:ext cx="3657600" cy="1445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527050" y="5429885"/>
            <a:ext cx="11137265" cy="780415"/>
          </a:xfrm>
        </p:spPr>
        <p:txBody>
          <a:bodyPr anchor="t" anchorCtr="0"/>
          <a:lstStyle>
            <a:lvl1pPr marL="0" marR="0" indent="0" algn="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altLang="en-US" dirty="0"/>
              <a:t>supervisor</a:t>
            </a:r>
            <a:br>
              <a:rPr lang="en-US" altLang="en-US" dirty="0"/>
            </a:br>
            <a:r>
              <a:rPr lang="en-US" dirty="0">
                <a:sym typeface="+mn-ea"/>
              </a:rPr>
              <a:t>Click to edit </a:t>
            </a:r>
            <a:r>
              <a:rPr lang="en-US" altLang="en-US" dirty="0">
                <a:sym typeface="+mn-ea"/>
              </a:rPr>
              <a:t>supervisor</a:t>
            </a:r>
            <a:endParaRPr lang="ru-RU" altLang="en-US" dirty="0"/>
          </a:p>
        </p:txBody>
      </p:sp>
      <p:sp>
        <p:nvSpPr>
          <p:cNvPr id="5" name="TextBox 3"/>
          <p:cNvSpPr txBox="1">
            <a:spLocks noChangeArrowheads="1"/>
          </p:cNvSpPr>
          <p:nvPr userDrawn="1"/>
        </p:nvSpPr>
        <p:spPr bwMode="auto">
          <a:xfrm>
            <a:off x="528107" y="5061836"/>
            <a:ext cx="11137569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r" eaLnBrk="1" hangingPunct="1">
              <a:defRPr/>
            </a:pPr>
            <a:r>
              <a:rPr lang="ru-RU" altLang="en-US" sz="2000" b="1" dirty="0">
                <a:solidFill>
                  <a:schemeClr val="tx1"/>
                </a:solidFill>
              </a:rPr>
              <a:t>Научный руководитель: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522479" y="4395741"/>
            <a:ext cx="11137236" cy="425178"/>
          </a:xfrm>
        </p:spPr>
        <p:txBody>
          <a:bodyPr anchor="ctr" anchorCtr="1"/>
          <a:lstStyle>
            <a:lvl1pPr marL="0" marR="0" indent="0" algn="ctr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Tx/>
              <a:buNone/>
              <a:defRPr sz="2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</a:t>
            </a:r>
            <a:r>
              <a:rPr lang="en-US" altLang="en-US" dirty="0"/>
              <a:t>work type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ычный слайд (без буллетов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268730"/>
            <a:ext cx="11887200" cy="5498465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None/>
              <a:defRPr/>
            </a:lvl1pPr>
            <a:lvl2pPr marL="252095" indent="0">
              <a:spcBef>
                <a:spcPts val="6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Tahoma" panose="020B0604030504040204" pitchFamily="34" charset="0"/>
              <a:buNone/>
              <a:defRPr/>
            </a:lvl2pPr>
            <a:lvl3pPr marL="467995" indent="0">
              <a:spcBef>
                <a:spcPts val="300"/>
              </a:spcBef>
              <a:spcAft>
                <a:spcPts val="150"/>
              </a:spcAft>
              <a:buClr>
                <a:schemeClr val="tx2"/>
              </a:buClr>
              <a:buSzPct val="100000"/>
              <a:buFont typeface="Wingdings" panose="05000000000000000000" pitchFamily="2" charset="2"/>
              <a:buNone/>
              <a:defRPr/>
            </a:lvl3pPr>
            <a:lvl4pPr marL="647700" indent="0">
              <a:spcBef>
                <a:spcPts val="150"/>
              </a:spcBef>
              <a:spcAft>
                <a:spcPts val="100"/>
              </a:spcAft>
              <a:buClr>
                <a:schemeClr val="tx2"/>
              </a:buClr>
              <a:buSzPct val="100000"/>
              <a:buFont typeface="Arial" panose="020B0604020202020204" pitchFamily="34" charset="0"/>
              <a:buNone/>
              <a:defRPr/>
            </a:lvl4pPr>
            <a:lvl5pPr marL="828040" indent="0">
              <a:spcBef>
                <a:spcPts val="100"/>
              </a:spcBef>
              <a:spcAft>
                <a:spcPts val="100"/>
              </a:spcAft>
              <a:buClr>
                <a:schemeClr val="tx2"/>
              </a:buClr>
              <a:buSzPct val="100000"/>
              <a:buFont typeface="Tahoma" panose="020B0604030504040204" pitchFamily="34" charset="0"/>
              <a:buNone/>
              <a:defRPr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196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ычный слайд (с буллетами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52400" y="1268760"/>
            <a:ext cx="11887200" cy="5498546"/>
          </a:xfrm>
        </p:spPr>
        <p:txBody>
          <a:bodyPr/>
          <a:lstStyle>
            <a:lvl1pPr marL="323850" indent="-323850">
              <a:spcBef>
                <a:spcPts val="1200"/>
              </a:spcBef>
              <a:spcAft>
                <a:spcPts val="300"/>
              </a:spcAft>
              <a:buClr>
                <a:srgbClr val="FF5500"/>
              </a:buClr>
              <a:buSzPct val="100000"/>
              <a:buFont typeface="Arial" panose="020B0604020202020204" pitchFamily="34" charset="0"/>
              <a:buChar char="•"/>
              <a:defRPr/>
            </a:lvl1pPr>
            <a:lvl2pPr marL="575945" indent="-252095">
              <a:spcBef>
                <a:spcPts val="600"/>
              </a:spcBef>
              <a:spcAft>
                <a:spcPts val="300"/>
              </a:spcAft>
              <a:buClr>
                <a:srgbClr val="FF5500"/>
              </a:buClr>
              <a:buSzPct val="100000"/>
              <a:buFont typeface="Tahoma" panose="020B0604030504040204" pitchFamily="34" charset="0"/>
              <a:buChar char="-"/>
              <a:defRPr/>
            </a:lvl2pPr>
            <a:lvl3pPr marL="791845" indent="-215900">
              <a:spcBef>
                <a:spcPts val="300"/>
              </a:spcBef>
              <a:spcAft>
                <a:spcPts val="150"/>
              </a:spcAft>
              <a:buClr>
                <a:srgbClr val="FF5500"/>
              </a:buClr>
              <a:buSzPct val="100000"/>
              <a:buFont typeface="Arial" panose="020B0604020202020204" pitchFamily="34" charset="0"/>
              <a:buChar char="•"/>
              <a:defRPr/>
            </a:lvl3pPr>
            <a:lvl4pPr marL="972185" indent="-179705">
              <a:spcBef>
                <a:spcPts val="150"/>
              </a:spcBef>
              <a:spcAft>
                <a:spcPts val="100"/>
              </a:spcAft>
              <a:buClr>
                <a:srgbClr val="FF5500"/>
              </a:buClr>
              <a:buSzPct val="100000"/>
              <a:buFont typeface="Tahoma" panose="020B0604030504040204" pitchFamily="34" charset="0"/>
              <a:buChar char="-"/>
              <a:defRPr/>
            </a:lvl4pPr>
            <a:lvl5pPr marL="1151890" indent="-179705">
              <a:spcBef>
                <a:spcPts val="100"/>
              </a:spcBef>
              <a:spcAft>
                <a:spcPts val="100"/>
              </a:spcAft>
              <a:buClr>
                <a:srgbClr val="FF5500"/>
              </a:buClr>
              <a:buSzPct val="100000"/>
              <a:buFont typeface="Arial" panose="020B0604020202020204" pitchFamily="34" charset="0"/>
              <a:buChar char="•"/>
              <a:defRPr/>
            </a:lvl5pPr>
            <a:lvl6pPr>
              <a:defRPr/>
            </a:lvl6pPr>
            <a:lvl7pPr>
              <a:defRPr/>
            </a:lvl7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1969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ключите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4"/>
          <p:cNvSpPr txBox="1">
            <a:spLocks noChangeArrowheads="1"/>
          </p:cNvSpPr>
          <p:nvPr userDrawn="1"/>
        </p:nvSpPr>
        <p:spPr bwMode="auto">
          <a:xfrm>
            <a:off x="2" y="3429003"/>
            <a:ext cx="12191999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altLang="ru-RU" sz="4000" dirty="0">
                <a:solidFill>
                  <a:schemeClr val="tx1"/>
                </a:solidFill>
              </a:rPr>
              <a:t>http</a:t>
            </a:r>
            <a:r>
              <a:rPr lang="en-US" altLang="en-US" sz="4000" dirty="0">
                <a:solidFill>
                  <a:schemeClr val="tx1"/>
                </a:solidFill>
              </a:rPr>
              <a:t>s</a:t>
            </a:r>
            <a:r>
              <a:rPr lang="en-US" altLang="ru-RU" sz="4000" dirty="0">
                <a:solidFill>
                  <a:schemeClr val="tx1"/>
                </a:solidFill>
              </a:rPr>
              <a:t>://imaging.cs.msu.ru/</a:t>
            </a:r>
            <a:endParaRPr lang="ru-RU" altLang="ru-RU" sz="4000" dirty="0">
              <a:solidFill>
                <a:schemeClr val="tx1"/>
              </a:solidFill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52400" y="0"/>
            <a:ext cx="11887200" cy="119675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  <a:endParaRPr lang="ru-RU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3" name="Rectangle 15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0"/>
            <a:ext cx="11887200" cy="119675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ru-RU" dirty="0"/>
              <a:t>Образец</a:t>
            </a:r>
            <a:r>
              <a:rPr lang="en-US" dirty="0"/>
              <a:t> </a:t>
            </a:r>
            <a:r>
              <a:rPr lang="ru-RU" dirty="0"/>
              <a:t>заголовка</a:t>
            </a:r>
          </a:p>
        </p:txBody>
      </p:sp>
      <p:sp>
        <p:nvSpPr>
          <p:cNvPr id="17424" name="Rectangle 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1268762"/>
            <a:ext cx="11887200" cy="549875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  <a:r>
              <a:rPr lang="en-US" dirty="0"/>
              <a:t> </a:t>
            </a:r>
            <a:endParaRPr lang="ru-R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/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ahoma" panose="020B0604030504040204" pitchFamily="34" charset="0"/>
        </a:defRPr>
      </a:lvl9pPr>
    </p:titleStyle>
    <p:bodyStyle>
      <a:lvl1pPr marL="0" indent="0" algn="l" rtl="0" eaLnBrk="0" fontAlgn="base" hangingPunct="0">
        <a:spcBef>
          <a:spcPts val="1200"/>
        </a:spcBef>
        <a:spcAft>
          <a:spcPts val="600"/>
        </a:spcAft>
        <a:buClrTx/>
        <a:buSzPct val="70000"/>
        <a:buFontTx/>
        <a:buNone/>
        <a:defRPr sz="28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252095" indent="0" algn="l" rtl="0" eaLnBrk="0" fontAlgn="base" hangingPunct="0">
        <a:spcBef>
          <a:spcPts val="600"/>
        </a:spcBef>
        <a:spcAft>
          <a:spcPts val="300"/>
        </a:spcAft>
        <a:buClrTx/>
        <a:buFontTx/>
        <a:buNone/>
        <a:defRPr sz="2400">
          <a:solidFill>
            <a:schemeClr val="tx1"/>
          </a:solidFill>
          <a:effectLst/>
          <a:latin typeface="+mn-lt"/>
        </a:defRPr>
      </a:lvl2pPr>
      <a:lvl3pPr marL="467995" indent="0" algn="l" rtl="0" eaLnBrk="0" fontAlgn="base" hangingPunct="0">
        <a:spcBef>
          <a:spcPts val="300"/>
        </a:spcBef>
        <a:spcAft>
          <a:spcPts val="150"/>
        </a:spcAft>
        <a:buClrTx/>
        <a:buSzPct val="70000"/>
        <a:buFontTx/>
        <a:buNone/>
        <a:defRPr sz="2000">
          <a:solidFill>
            <a:schemeClr val="tx1"/>
          </a:solidFill>
          <a:effectLst/>
          <a:latin typeface="+mn-lt"/>
        </a:defRPr>
      </a:lvl3pPr>
      <a:lvl4pPr marL="647700" indent="0" algn="l" rtl="0" eaLnBrk="0" fontAlgn="base" hangingPunct="0">
        <a:spcBef>
          <a:spcPts val="150"/>
        </a:spcBef>
        <a:spcAft>
          <a:spcPts val="100"/>
        </a:spcAft>
        <a:buClrTx/>
        <a:buFontTx/>
        <a:buNone/>
        <a:defRPr sz="1800">
          <a:solidFill>
            <a:schemeClr val="tx1"/>
          </a:solidFill>
          <a:effectLst/>
          <a:latin typeface="+mn-lt"/>
        </a:defRPr>
      </a:lvl4pPr>
      <a:lvl5pPr marL="828040" indent="0" algn="l" rtl="0" eaLnBrk="0" fontAlgn="base" hangingPunct="0">
        <a:spcBef>
          <a:spcPts val="100"/>
        </a:spcBef>
        <a:spcAft>
          <a:spcPts val="100"/>
        </a:spcAft>
        <a:buClrTx/>
        <a:buSzPct val="70000"/>
        <a:buFontTx/>
        <a:buNone/>
        <a:defRPr sz="1600">
          <a:solidFill>
            <a:schemeClr val="tx1"/>
          </a:solidFill>
          <a:effectLst/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anose="05000000000000000000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1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scikit-image.org/docs/stable/api/skimage.exposure.html#skimage.exposure.match_histogram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3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jpg"/><Relationship Id="rId5" Type="http://schemas.openxmlformats.org/officeDocument/2006/relationships/image" Target="../media/image27.jpg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9" Type="http://schemas.openxmlformats.org/officeDocument/2006/relationships/image" Target="../media/image56.png"/><Relationship Id="rId21" Type="http://schemas.openxmlformats.org/officeDocument/2006/relationships/image" Target="../media/image47.png"/><Relationship Id="rId34" Type="http://schemas.openxmlformats.org/officeDocument/2006/relationships/customXml" Target="../ink/ink16.xml"/><Relationship Id="rId42" Type="http://schemas.openxmlformats.org/officeDocument/2006/relationships/customXml" Target="../ink/ink20.xm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51.png"/><Relationship Id="rId41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.xml"/><Relationship Id="rId11" Type="http://schemas.openxmlformats.org/officeDocument/2006/relationships/image" Target="../media/image42.png"/><Relationship Id="rId24" Type="http://schemas.openxmlformats.org/officeDocument/2006/relationships/customXml" Target="../ink/ink11.xml"/><Relationship Id="rId32" Type="http://schemas.openxmlformats.org/officeDocument/2006/relationships/customXml" Target="../ink/ink15.xml"/><Relationship Id="rId37" Type="http://schemas.openxmlformats.org/officeDocument/2006/relationships/image" Target="../media/image55.png"/><Relationship Id="rId40" Type="http://schemas.openxmlformats.org/officeDocument/2006/relationships/customXml" Target="../ink/ink19.xml"/><Relationship Id="rId5" Type="http://schemas.openxmlformats.org/officeDocument/2006/relationships/image" Target="../media/image38.jpe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10" Type="http://schemas.openxmlformats.org/officeDocument/2006/relationships/customXml" Target="../ink/ink4.xml"/><Relationship Id="rId19" Type="http://schemas.openxmlformats.org/officeDocument/2006/relationships/image" Target="../media/image46.png"/><Relationship Id="rId31" Type="http://schemas.openxmlformats.org/officeDocument/2006/relationships/image" Target="../media/image52.png"/><Relationship Id="rId4" Type="http://schemas.openxmlformats.org/officeDocument/2006/relationships/image" Target="../media/image37.jpeg"/><Relationship Id="rId9" Type="http://schemas.openxmlformats.org/officeDocument/2006/relationships/image" Target="../media/image41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50.png"/><Relationship Id="rId30" Type="http://schemas.openxmlformats.org/officeDocument/2006/relationships/customXml" Target="../ink/ink14.xml"/><Relationship Id="rId35" Type="http://schemas.openxmlformats.org/officeDocument/2006/relationships/image" Target="../media/image54.png"/><Relationship Id="rId43" Type="http://schemas.openxmlformats.org/officeDocument/2006/relationships/image" Target="../media/image58.png"/><Relationship Id="rId8" Type="http://schemas.openxmlformats.org/officeDocument/2006/relationships/customXml" Target="../ink/ink3.xml"/><Relationship Id="rId3" Type="http://schemas.openxmlformats.org/officeDocument/2006/relationships/image" Target="../media/image36.jpeg"/><Relationship Id="rId12" Type="http://schemas.openxmlformats.org/officeDocument/2006/relationships/customXml" Target="../ink/ink5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38" Type="http://schemas.openxmlformats.org/officeDocument/2006/relationships/customXml" Target="../ink/ink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  <a:cs typeface="Arial" panose="020B0604020202020204" pitchFamily="34" charset="0"/>
              </a:rPr>
              <a:t>Адаптация изображений аншлифов, полученных в разных условиях съемки, в задаче сегментации минералов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ru-RU" dirty="0">
                <a:latin typeface="Bookman Old Style" panose="02050604050505020204" pitchFamily="18" charset="0"/>
                <a:cs typeface="Arial" panose="020B0604020202020204" pitchFamily="34" charset="0"/>
              </a:rPr>
              <a:t>Индычко</a:t>
            </a:r>
            <a:r>
              <a:rPr lang="ru-RU" dirty="0">
                <a:latin typeface="Bookman Old Style" panose="02050604050505020204" pitchFamily="18" charset="0"/>
              </a:rPr>
              <a:t> Олеся Игоревна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20</a:t>
            </a:r>
            <a:r>
              <a:rPr lang="ru-RU" altLang="en-US" dirty="0"/>
              <a:t>22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Постановка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E1608-4098-4FF2-8654-E6D4FF673769}"/>
              </a:ext>
            </a:extLst>
          </p:cNvPr>
          <p:cNvSpPr txBox="1"/>
          <p:nvPr/>
        </p:nvSpPr>
        <p:spPr>
          <a:xfrm>
            <a:off x="1127448" y="1073959"/>
            <a:ext cx="97930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Bookman Old Style" panose="02050604050505020204" pitchFamily="18" charset="0"/>
              </a:rPr>
              <a:t>Разработать </a:t>
            </a:r>
            <a:r>
              <a:rPr lang="ru-RU" sz="2000" b="1" dirty="0">
                <a:latin typeface="Bookman Old Style" panose="02050604050505020204" pitchFamily="18" charset="0"/>
              </a:rPr>
              <a:t>алгоритм приведения изображений аншлифов</a:t>
            </a:r>
            <a:r>
              <a:rPr lang="ru-RU" sz="2000" dirty="0">
                <a:latin typeface="Bookman Old Style" panose="02050604050505020204" pitchFamily="18" charset="0"/>
              </a:rPr>
              <a:t>, полученных с разных микроскопов, камер и сделанных при разных условиях съемки, </a:t>
            </a:r>
            <a:r>
              <a:rPr lang="ru-RU" sz="2000" b="1" dirty="0">
                <a:latin typeface="Bookman Old Style" panose="02050604050505020204" pitchFamily="18" charset="0"/>
              </a:rPr>
              <a:t>к </a:t>
            </a:r>
            <a:r>
              <a:rPr lang="ru-RU" sz="2000" b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sz="2000" b="1" dirty="0">
                <a:latin typeface="Bookman Old Style" panose="02050604050505020204" pitchFamily="18" charset="0"/>
              </a:rPr>
              <a:t> виду </a:t>
            </a:r>
            <a:r>
              <a:rPr lang="ru-RU" sz="2000" dirty="0">
                <a:latin typeface="Bookman Old Style" panose="02050604050505020204" pitchFamily="18" charset="0"/>
              </a:rPr>
              <a:t>изображений (т.е. тех, на которых обучался алгоритм сегментации).</a:t>
            </a:r>
          </a:p>
        </p:txBody>
      </p:sp>
    </p:spTree>
    <p:extLst>
      <p:ext uri="{BB962C8B-B14F-4D97-AF65-F5344CB8AC3E}">
        <p14:creationId xmlns:p14="http://schemas.microsoft.com/office/powerpoint/2010/main" val="72658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Постановка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E1608-4098-4FF2-8654-E6D4FF673769}"/>
              </a:ext>
            </a:extLst>
          </p:cNvPr>
          <p:cNvSpPr txBox="1"/>
          <p:nvPr/>
        </p:nvSpPr>
        <p:spPr>
          <a:xfrm>
            <a:off x="1127448" y="1073959"/>
            <a:ext cx="9793088" cy="70788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latin typeface="Bookman Old Style" panose="02050604050505020204" pitchFamily="18" charset="0"/>
              </a:rPr>
              <a:t>Алгоритм приведения изображений аншлифов к </a:t>
            </a:r>
            <a:r>
              <a:rPr lang="ru-RU" sz="2000" b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sz="2000" b="1" dirty="0">
                <a:latin typeface="Bookman Old Style" panose="02050604050505020204" pitchFamily="18" charset="0"/>
              </a:rPr>
              <a:t> виду </a:t>
            </a:r>
            <a:r>
              <a:rPr lang="ru-RU" sz="2000" dirty="0">
                <a:latin typeface="Bookman Old Style" panose="02050604050505020204" pitchFamily="18" charset="0"/>
              </a:rPr>
              <a:t>изображений (т.е. тех, на которых обучался алгоритм сегментации).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94A0D4-EA22-43DC-BD1A-FAA57448F80A}"/>
              </a:ext>
            </a:extLst>
          </p:cNvPr>
          <p:cNvSpPr txBox="1"/>
          <p:nvPr/>
        </p:nvSpPr>
        <p:spPr>
          <a:xfrm>
            <a:off x="1127448" y="2029364"/>
            <a:ext cx="928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Предположим, что изображения обучающей выборки имели следующий вид:</a:t>
            </a:r>
          </a:p>
        </p:txBody>
      </p:sp>
      <p:pic>
        <p:nvPicPr>
          <p:cNvPr id="7" name="Рисунок 6" descr="Изображение выглядит как шоколад&#10;&#10;Автоматически созданное описание">
            <a:extLst>
              <a:ext uri="{FF2B5EF4-FFF2-40B4-BE49-F238E27FC236}">
                <a16:creationId xmlns:a16="http://schemas.microsoft.com/office/drawing/2014/main" id="{009867EA-5197-49BE-9D9F-FEB15E9726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45" y="2647638"/>
            <a:ext cx="3456384" cy="2592288"/>
          </a:xfrm>
          <a:prstGeom prst="rect">
            <a:avLst/>
          </a:prstGeom>
        </p:spPr>
      </p:pic>
      <p:pic>
        <p:nvPicPr>
          <p:cNvPr id="10" name="Рисунок 9" descr="Изображение выглядит как шоколад, украшен, грязный&#10;&#10;Автоматически созданное описание">
            <a:extLst>
              <a:ext uri="{FF2B5EF4-FFF2-40B4-BE49-F238E27FC236}">
                <a16:creationId xmlns:a16="http://schemas.microsoft.com/office/drawing/2014/main" id="{6B612A04-E30A-4360-96DC-55C74089DC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800" y="2647638"/>
            <a:ext cx="3456384" cy="2592288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грязный&#10;&#10;Автоматически созданное описание">
            <a:extLst>
              <a:ext uri="{FF2B5EF4-FFF2-40B4-BE49-F238E27FC236}">
                <a16:creationId xmlns:a16="http://schemas.microsoft.com/office/drawing/2014/main" id="{5AAE7326-9A19-46E2-B748-B252334C411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646215"/>
            <a:ext cx="3502789" cy="26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47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Постановка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E1608-4098-4FF2-8654-E6D4FF673769}"/>
              </a:ext>
            </a:extLst>
          </p:cNvPr>
          <p:cNvSpPr txBox="1"/>
          <p:nvPr/>
        </p:nvSpPr>
        <p:spPr>
          <a:xfrm>
            <a:off x="1127448" y="1073959"/>
            <a:ext cx="9793088" cy="70788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latin typeface="Bookman Old Style" panose="02050604050505020204" pitchFamily="18" charset="0"/>
              </a:rPr>
              <a:t>Алгоритм приведения изображений аншлифов к </a:t>
            </a:r>
            <a:r>
              <a:rPr lang="ru-RU" sz="2000" b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sz="2000" b="1" dirty="0">
                <a:latin typeface="Bookman Old Style" panose="02050604050505020204" pitchFamily="18" charset="0"/>
              </a:rPr>
              <a:t> виду </a:t>
            </a:r>
            <a:r>
              <a:rPr lang="ru-RU" sz="2000" dirty="0">
                <a:latin typeface="Bookman Old Style" panose="02050604050505020204" pitchFamily="18" charset="0"/>
              </a:rPr>
              <a:t>изображений (т.е. тех, на которых обучался алгоритм сегментации).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4AD61D-BD2E-4A0C-A195-AFF5E041B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420888"/>
            <a:ext cx="3740274" cy="2805206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28EE36-6F18-4FC5-A1AC-ADBC068D17C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75634" y="3823491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Шестиугольник 12">
            <a:extLst>
              <a:ext uri="{FF2B5EF4-FFF2-40B4-BE49-F238E27FC236}">
                <a16:creationId xmlns:a16="http://schemas.microsoft.com/office/drawing/2014/main" id="{9092EB2C-E0E4-4FCA-A541-41D9039F0E58}"/>
              </a:ext>
            </a:extLst>
          </p:cNvPr>
          <p:cNvSpPr/>
          <p:nvPr/>
        </p:nvSpPr>
        <p:spPr>
          <a:xfrm>
            <a:off x="5303912" y="3140967"/>
            <a:ext cx="1636499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89F79-DB72-45F6-B44F-80F61B283110}"/>
              </a:ext>
            </a:extLst>
          </p:cNvPr>
          <p:cNvSpPr txBox="1"/>
          <p:nvPr/>
        </p:nvSpPr>
        <p:spPr>
          <a:xfrm>
            <a:off x="5447928" y="363882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7C1F98-975A-4B08-B82E-64D02939B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89" y="2420887"/>
            <a:ext cx="3740274" cy="280520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3E0209A-0052-4A00-8E80-F32C2D0C769F}"/>
              </a:ext>
            </a:extLst>
          </p:cNvPr>
          <p:cNvCxnSpPr>
            <a:cxnSpLocks/>
          </p:cNvCxnSpPr>
          <p:nvPr/>
        </p:nvCxnSpPr>
        <p:spPr>
          <a:xfrm>
            <a:off x="6940411" y="3823490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AC7C81-F3F3-4BCA-AC4D-35B97AF74743}"/>
              </a:ext>
            </a:extLst>
          </p:cNvPr>
          <p:cNvSpPr txBox="1"/>
          <p:nvPr/>
        </p:nvSpPr>
        <p:spPr>
          <a:xfrm flipH="1">
            <a:off x="837345" y="53519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Bookman Old Style" panose="02050604050505020204" pitchFamily="18" charset="0"/>
              </a:rPr>
              <a:t>Входное изображение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266B5-2A4A-43F7-9108-92884B35E322}"/>
              </a:ext>
            </a:extLst>
          </p:cNvPr>
          <p:cNvSpPr txBox="1"/>
          <p:nvPr/>
        </p:nvSpPr>
        <p:spPr>
          <a:xfrm flipH="1">
            <a:off x="8816761" y="535199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Изображение, преобразованное к </a:t>
            </a:r>
            <a:r>
              <a:rPr lang="ru-RU" i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i="1" dirty="0">
                <a:latin typeface="Bookman Old Style" panose="02050604050505020204" pitchFamily="18" charset="0"/>
              </a:rPr>
              <a:t> виду</a:t>
            </a:r>
          </a:p>
        </p:txBody>
      </p:sp>
    </p:spTree>
    <p:extLst>
      <p:ext uri="{BB962C8B-B14F-4D97-AF65-F5344CB8AC3E}">
        <p14:creationId xmlns:p14="http://schemas.microsoft.com/office/powerpoint/2010/main" val="617289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Постановка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E1608-4098-4FF2-8654-E6D4FF673769}"/>
              </a:ext>
            </a:extLst>
          </p:cNvPr>
          <p:cNvSpPr txBox="1"/>
          <p:nvPr/>
        </p:nvSpPr>
        <p:spPr>
          <a:xfrm>
            <a:off x="1127448" y="1073959"/>
            <a:ext cx="9793088" cy="70788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latin typeface="Bookman Old Style" panose="02050604050505020204" pitchFamily="18" charset="0"/>
              </a:rPr>
              <a:t>Алгоритм приведения изображений аншлифов к </a:t>
            </a:r>
            <a:r>
              <a:rPr lang="ru-RU" sz="2000" b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sz="2000" b="1" dirty="0">
                <a:latin typeface="Bookman Old Style" panose="02050604050505020204" pitchFamily="18" charset="0"/>
              </a:rPr>
              <a:t> виду </a:t>
            </a:r>
            <a:r>
              <a:rPr lang="ru-RU" sz="2000" dirty="0">
                <a:latin typeface="Bookman Old Style" panose="02050604050505020204" pitchFamily="18" charset="0"/>
              </a:rPr>
              <a:t>изображений (т.е. тех, на которых обучался алгоритм сегментации).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4AD61D-BD2E-4A0C-A195-AFF5E041B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2420887"/>
            <a:ext cx="3740274" cy="2805205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28EE36-6F18-4FC5-A1AC-ADBC068D17C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75634" y="3823490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Шестиугольник 12">
            <a:extLst>
              <a:ext uri="{FF2B5EF4-FFF2-40B4-BE49-F238E27FC236}">
                <a16:creationId xmlns:a16="http://schemas.microsoft.com/office/drawing/2014/main" id="{9092EB2C-E0E4-4FCA-A541-41D9039F0E58}"/>
              </a:ext>
            </a:extLst>
          </p:cNvPr>
          <p:cNvSpPr/>
          <p:nvPr/>
        </p:nvSpPr>
        <p:spPr>
          <a:xfrm>
            <a:off x="5303912" y="3140967"/>
            <a:ext cx="1636499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89F79-DB72-45F6-B44F-80F61B283110}"/>
              </a:ext>
            </a:extLst>
          </p:cNvPr>
          <p:cNvSpPr txBox="1"/>
          <p:nvPr/>
        </p:nvSpPr>
        <p:spPr>
          <a:xfrm>
            <a:off x="5447928" y="363882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7C1F98-975A-4B08-B82E-64D02939B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89" y="2420887"/>
            <a:ext cx="3740274" cy="280520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3E0209A-0052-4A00-8E80-F32C2D0C769F}"/>
              </a:ext>
            </a:extLst>
          </p:cNvPr>
          <p:cNvCxnSpPr>
            <a:cxnSpLocks/>
          </p:cNvCxnSpPr>
          <p:nvPr/>
        </p:nvCxnSpPr>
        <p:spPr>
          <a:xfrm>
            <a:off x="6940411" y="3823490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AC7C81-F3F3-4BCA-AC4D-35B97AF74743}"/>
              </a:ext>
            </a:extLst>
          </p:cNvPr>
          <p:cNvSpPr txBox="1"/>
          <p:nvPr/>
        </p:nvSpPr>
        <p:spPr>
          <a:xfrm flipH="1">
            <a:off x="837345" y="53519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Bookman Old Style" panose="02050604050505020204" pitchFamily="18" charset="0"/>
              </a:rPr>
              <a:t>Входное изображение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266B5-2A4A-43F7-9108-92884B35E322}"/>
              </a:ext>
            </a:extLst>
          </p:cNvPr>
          <p:cNvSpPr txBox="1"/>
          <p:nvPr/>
        </p:nvSpPr>
        <p:spPr>
          <a:xfrm flipH="1">
            <a:off x="8816761" y="535199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Изображение, преобразованное к </a:t>
            </a:r>
            <a:r>
              <a:rPr lang="ru-RU" i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i="1" dirty="0">
                <a:latin typeface="Bookman Old Style" panose="02050604050505020204" pitchFamily="18" charset="0"/>
              </a:rPr>
              <a:t> виду</a:t>
            </a:r>
          </a:p>
        </p:txBody>
      </p:sp>
    </p:spTree>
    <p:extLst>
      <p:ext uri="{BB962C8B-B14F-4D97-AF65-F5344CB8AC3E}">
        <p14:creationId xmlns:p14="http://schemas.microsoft.com/office/powerpoint/2010/main" val="3273636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Постановка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E1608-4098-4FF2-8654-E6D4FF673769}"/>
              </a:ext>
            </a:extLst>
          </p:cNvPr>
          <p:cNvSpPr txBox="1"/>
          <p:nvPr/>
        </p:nvSpPr>
        <p:spPr>
          <a:xfrm>
            <a:off x="1127448" y="1073959"/>
            <a:ext cx="9793088" cy="70788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latin typeface="Bookman Old Style" panose="02050604050505020204" pitchFamily="18" charset="0"/>
              </a:rPr>
              <a:t>Алгоритм приведения изображений аншлифов к </a:t>
            </a:r>
            <a:r>
              <a:rPr lang="ru-RU" sz="2000" b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sz="2000" b="1" dirty="0">
                <a:latin typeface="Bookman Old Style" panose="02050604050505020204" pitchFamily="18" charset="0"/>
              </a:rPr>
              <a:t> виду </a:t>
            </a:r>
            <a:r>
              <a:rPr lang="ru-RU" sz="2000" dirty="0">
                <a:latin typeface="Bookman Old Style" panose="02050604050505020204" pitchFamily="18" charset="0"/>
              </a:rPr>
              <a:t>изображений (т.е. тех, на которых обучался алгоритм сегментации).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4AD61D-BD2E-4A0C-A195-AFF5E041BE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2420887"/>
            <a:ext cx="3740273" cy="2805205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28EE36-6F18-4FC5-A1AC-ADBC068D17C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75634" y="3823490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Шестиугольник 12">
            <a:extLst>
              <a:ext uri="{FF2B5EF4-FFF2-40B4-BE49-F238E27FC236}">
                <a16:creationId xmlns:a16="http://schemas.microsoft.com/office/drawing/2014/main" id="{9092EB2C-E0E4-4FCA-A541-41D9039F0E58}"/>
              </a:ext>
            </a:extLst>
          </p:cNvPr>
          <p:cNvSpPr/>
          <p:nvPr/>
        </p:nvSpPr>
        <p:spPr>
          <a:xfrm>
            <a:off x="5303912" y="3140967"/>
            <a:ext cx="1636499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89F79-DB72-45F6-B44F-80F61B283110}"/>
              </a:ext>
            </a:extLst>
          </p:cNvPr>
          <p:cNvSpPr txBox="1"/>
          <p:nvPr/>
        </p:nvSpPr>
        <p:spPr>
          <a:xfrm>
            <a:off x="5447928" y="363882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7C1F98-975A-4B08-B82E-64D02939B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89" y="2420887"/>
            <a:ext cx="3740274" cy="280520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3E0209A-0052-4A00-8E80-F32C2D0C769F}"/>
              </a:ext>
            </a:extLst>
          </p:cNvPr>
          <p:cNvCxnSpPr>
            <a:cxnSpLocks/>
          </p:cNvCxnSpPr>
          <p:nvPr/>
        </p:nvCxnSpPr>
        <p:spPr>
          <a:xfrm>
            <a:off x="6940411" y="3823490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AC7C81-F3F3-4BCA-AC4D-35B97AF74743}"/>
              </a:ext>
            </a:extLst>
          </p:cNvPr>
          <p:cNvSpPr txBox="1"/>
          <p:nvPr/>
        </p:nvSpPr>
        <p:spPr>
          <a:xfrm flipH="1">
            <a:off x="837345" y="53519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Bookman Old Style" panose="02050604050505020204" pitchFamily="18" charset="0"/>
              </a:rPr>
              <a:t>Входное изображение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266B5-2A4A-43F7-9108-92884B35E322}"/>
              </a:ext>
            </a:extLst>
          </p:cNvPr>
          <p:cNvSpPr txBox="1"/>
          <p:nvPr/>
        </p:nvSpPr>
        <p:spPr>
          <a:xfrm flipH="1">
            <a:off x="8816761" y="535199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Изображение, преобразованное к </a:t>
            </a:r>
            <a:r>
              <a:rPr lang="ru-RU" i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i="1" dirty="0">
                <a:latin typeface="Bookman Old Style" panose="02050604050505020204" pitchFamily="18" charset="0"/>
              </a:rPr>
              <a:t> виду</a:t>
            </a:r>
          </a:p>
        </p:txBody>
      </p:sp>
    </p:spTree>
    <p:extLst>
      <p:ext uri="{BB962C8B-B14F-4D97-AF65-F5344CB8AC3E}">
        <p14:creationId xmlns:p14="http://schemas.microsoft.com/office/powerpoint/2010/main" val="49584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Постановка задачи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E1608-4098-4FF2-8654-E6D4FF673769}"/>
              </a:ext>
            </a:extLst>
          </p:cNvPr>
          <p:cNvSpPr txBox="1"/>
          <p:nvPr/>
        </p:nvSpPr>
        <p:spPr>
          <a:xfrm>
            <a:off x="1127448" y="1073959"/>
            <a:ext cx="9793088" cy="707886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2000" b="1" dirty="0">
                <a:latin typeface="Bookman Old Style" panose="02050604050505020204" pitchFamily="18" charset="0"/>
              </a:rPr>
              <a:t>Алгоритм приведения изображений аншлифов к </a:t>
            </a:r>
            <a:r>
              <a:rPr lang="ru-RU" sz="2000" b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sz="2000" b="1" dirty="0">
                <a:latin typeface="Bookman Old Style" panose="02050604050505020204" pitchFamily="18" charset="0"/>
              </a:rPr>
              <a:t> виду </a:t>
            </a:r>
            <a:r>
              <a:rPr lang="ru-RU" sz="2000" dirty="0">
                <a:latin typeface="Bookman Old Style" panose="02050604050505020204" pitchFamily="18" charset="0"/>
              </a:rPr>
              <a:t>изображений (т.е. тех, на которых обучался алгоритм сегментации).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54AD61D-BD2E-4A0C-A195-AFF5E041BEB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2576732"/>
            <a:ext cx="3740273" cy="2493515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FF28EE36-6F18-4FC5-A1AC-ADBC068D17C9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075634" y="3823490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Шестиугольник 12">
            <a:extLst>
              <a:ext uri="{FF2B5EF4-FFF2-40B4-BE49-F238E27FC236}">
                <a16:creationId xmlns:a16="http://schemas.microsoft.com/office/drawing/2014/main" id="{9092EB2C-E0E4-4FCA-A541-41D9039F0E58}"/>
              </a:ext>
            </a:extLst>
          </p:cNvPr>
          <p:cNvSpPr/>
          <p:nvPr/>
        </p:nvSpPr>
        <p:spPr>
          <a:xfrm>
            <a:off x="5303912" y="3140967"/>
            <a:ext cx="1636499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189F79-DB72-45F6-B44F-80F61B283110}"/>
              </a:ext>
            </a:extLst>
          </p:cNvPr>
          <p:cNvSpPr txBox="1"/>
          <p:nvPr/>
        </p:nvSpPr>
        <p:spPr>
          <a:xfrm>
            <a:off x="5447928" y="3638825"/>
            <a:ext cx="230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7C7C1F98-975A-4B08-B82E-64D02939B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89" y="2420887"/>
            <a:ext cx="3740274" cy="2805205"/>
          </a:xfrm>
          <a:prstGeom prst="rect">
            <a:avLst/>
          </a:prstGeom>
        </p:spPr>
      </p:pic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A3E0209A-0052-4A00-8E80-F32C2D0C769F}"/>
              </a:ext>
            </a:extLst>
          </p:cNvPr>
          <p:cNvCxnSpPr>
            <a:cxnSpLocks/>
          </p:cNvCxnSpPr>
          <p:nvPr/>
        </p:nvCxnSpPr>
        <p:spPr>
          <a:xfrm>
            <a:off x="6940411" y="3823490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6AC7C81-F3F3-4BCA-AC4D-35B97AF74743}"/>
              </a:ext>
            </a:extLst>
          </p:cNvPr>
          <p:cNvSpPr txBox="1"/>
          <p:nvPr/>
        </p:nvSpPr>
        <p:spPr>
          <a:xfrm flipH="1">
            <a:off x="837345" y="5351992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Bookman Old Style" panose="02050604050505020204" pitchFamily="18" charset="0"/>
              </a:rPr>
              <a:t>Входное изображение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E266B5-2A4A-43F7-9108-92884B35E322}"/>
              </a:ext>
            </a:extLst>
          </p:cNvPr>
          <p:cNvSpPr txBox="1"/>
          <p:nvPr/>
        </p:nvSpPr>
        <p:spPr>
          <a:xfrm flipH="1">
            <a:off x="8816761" y="5351992"/>
            <a:ext cx="2736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Изображение, преобразованное к </a:t>
            </a:r>
            <a:r>
              <a:rPr lang="ru-RU" i="1" dirty="0" err="1">
                <a:latin typeface="Bookman Old Style" panose="02050604050505020204" pitchFamily="18" charset="0"/>
              </a:rPr>
              <a:t>референсному</a:t>
            </a:r>
            <a:r>
              <a:rPr lang="ru-RU" i="1" dirty="0">
                <a:latin typeface="Bookman Old Style" panose="02050604050505020204" pitchFamily="18" charset="0"/>
              </a:rPr>
              <a:t> виду</a:t>
            </a:r>
          </a:p>
        </p:txBody>
      </p:sp>
    </p:spTree>
    <p:extLst>
      <p:ext uri="{BB962C8B-B14F-4D97-AF65-F5344CB8AC3E}">
        <p14:creationId xmlns:p14="http://schemas.microsoft.com/office/powerpoint/2010/main" val="3999491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План работы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A01AD-7116-4EDE-8291-B3C6780CD92F}"/>
              </a:ext>
            </a:extLst>
          </p:cNvPr>
          <p:cNvSpPr txBox="1"/>
          <p:nvPr/>
        </p:nvSpPr>
        <p:spPr>
          <a:xfrm flipH="1">
            <a:off x="1055440" y="915419"/>
            <a:ext cx="10081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Получение </a:t>
            </a:r>
            <a:r>
              <a:rPr lang="ru-RU" b="1" dirty="0" err="1">
                <a:latin typeface="Bookman Old Style" panose="02050604050505020204" pitchFamily="18" charset="0"/>
              </a:rPr>
              <a:t>датасета</a:t>
            </a:r>
            <a:r>
              <a:rPr lang="ru-RU" dirty="0">
                <a:latin typeface="Bookman Old Style" panose="02050604050505020204" pitchFamily="18" charset="0"/>
              </a:rPr>
              <a:t>, содержащего размеченные </a:t>
            </a:r>
            <a:r>
              <a:rPr lang="ru-RU" dirty="0" err="1">
                <a:latin typeface="Bookman Old Style" panose="02050604050505020204" pitchFamily="18" charset="0"/>
              </a:rPr>
              <a:t>референсные</a:t>
            </a:r>
            <a:r>
              <a:rPr lang="ru-RU" dirty="0">
                <a:latin typeface="Bookman Old Style" panose="02050604050505020204" pitchFamily="18" charset="0"/>
              </a:rPr>
              <a:t> изображения и вариации этих изображений в различных условиях съемки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Разработка </a:t>
            </a:r>
            <a:r>
              <a:rPr lang="ru-RU" b="1" dirty="0">
                <a:latin typeface="Bookman Old Style" panose="02050604050505020204" pitchFamily="18" charset="0"/>
              </a:rPr>
              <a:t>алгоритма</a:t>
            </a:r>
            <a:r>
              <a:rPr lang="ru-RU" dirty="0">
                <a:latin typeface="Bookman Old Style" panose="02050604050505020204" pitchFamily="18" charset="0"/>
              </a:rPr>
              <a:t>, реализующего</a:t>
            </a: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совмещение изображения с </a:t>
            </a:r>
            <a:r>
              <a:rPr lang="ru-RU" dirty="0" err="1">
                <a:latin typeface="Bookman Old Style" panose="02050604050505020204" pitchFamily="18" charset="0"/>
              </a:rPr>
              <a:t>референсным</a:t>
            </a:r>
            <a:r>
              <a:rPr lang="ru-RU" dirty="0">
                <a:latin typeface="Bookman Old Style" panose="02050604050505020204" pitchFamily="18" charset="0"/>
              </a:rPr>
              <a:t>,</a:t>
            </a: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приведение цветовых распределений изображения к </a:t>
            </a:r>
            <a:r>
              <a:rPr lang="ru-RU" dirty="0" err="1">
                <a:latin typeface="Bookman Old Style" panose="02050604050505020204" pitchFamily="18" charset="0"/>
              </a:rPr>
              <a:t>референсному</a:t>
            </a:r>
            <a:endParaRPr lang="ru-RU" dirty="0">
              <a:latin typeface="Bookman Old Style" panose="02050604050505020204" pitchFamily="18" charset="0"/>
            </a:endParaRP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Адаптация алгоритма для </a:t>
            </a:r>
            <a:r>
              <a:rPr lang="en-US" b="1" dirty="0">
                <a:latin typeface="Bookman Old Style" panose="02050604050505020204" pitchFamily="18" charset="0"/>
              </a:rPr>
              <a:t>software </a:t>
            </a:r>
            <a:r>
              <a:rPr lang="ru-RU" b="1" dirty="0">
                <a:latin typeface="Bookman Old Style" panose="02050604050505020204" pitchFamily="18" charset="0"/>
              </a:rPr>
              <a:t>калибровки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Адаптация алгоритма для </a:t>
            </a:r>
            <a:r>
              <a:rPr lang="en-US" b="1" dirty="0">
                <a:latin typeface="Bookman Old Style" panose="02050604050505020204" pitchFamily="18" charset="0"/>
              </a:rPr>
              <a:t>hardware </a:t>
            </a:r>
            <a:r>
              <a:rPr lang="ru-RU" b="1" dirty="0">
                <a:latin typeface="Bookman Old Style" panose="02050604050505020204" pitchFamily="18" charset="0"/>
              </a:rPr>
              <a:t>калибровки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24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Используемые данные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A01AD-7116-4EDE-8291-B3C6780CD92F}"/>
              </a:ext>
            </a:extLst>
          </p:cNvPr>
          <p:cNvSpPr txBox="1"/>
          <p:nvPr/>
        </p:nvSpPr>
        <p:spPr>
          <a:xfrm flipH="1">
            <a:off x="983432" y="1095127"/>
            <a:ext cx="7056784" cy="92333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Clr>
                <a:schemeClr val="accent6">
                  <a:lumMod val="50000"/>
                </a:schemeClr>
              </a:buClr>
            </a:pPr>
            <a:r>
              <a:rPr lang="ru-RU" b="1" dirty="0" err="1">
                <a:latin typeface="Bookman Old Style" panose="02050604050505020204" pitchFamily="18" charset="0"/>
              </a:rPr>
              <a:t>Датасет</a:t>
            </a:r>
            <a:r>
              <a:rPr lang="ru-RU" b="1" dirty="0">
                <a:latin typeface="Bookman Old Style" panose="02050604050505020204" pitchFamily="18" charset="0"/>
              </a:rPr>
              <a:t> </a:t>
            </a:r>
            <a:r>
              <a:rPr lang="en-US" b="1" dirty="0" err="1">
                <a:latin typeface="Bookman Old Style" panose="02050604050505020204" pitchFamily="18" charset="0"/>
              </a:rPr>
              <a:t>LumenStone</a:t>
            </a:r>
            <a:r>
              <a:rPr lang="ru-RU" dirty="0">
                <a:latin typeface="Bookman Old Style" panose="02050604050505020204" pitchFamily="18" charset="0"/>
              </a:rPr>
              <a:t>, содержащий размеченные </a:t>
            </a:r>
            <a:r>
              <a:rPr lang="ru-RU" dirty="0" err="1">
                <a:latin typeface="Bookman Old Style" panose="02050604050505020204" pitchFamily="18" charset="0"/>
              </a:rPr>
              <a:t>референсные</a:t>
            </a:r>
            <a:r>
              <a:rPr lang="ru-RU" dirty="0">
                <a:latin typeface="Bookman Old Style" panose="02050604050505020204" pitchFamily="18" charset="0"/>
              </a:rPr>
              <a:t> изображения и вариации этих изображений в различных условиях съемки.</a:t>
            </a:r>
          </a:p>
        </p:txBody>
      </p:sp>
      <p:pic>
        <p:nvPicPr>
          <p:cNvPr id="4" name="Рисунок 3" descr="Изображение выглядит как шоколад&#10;&#10;Автоматически созданное описание">
            <a:extLst>
              <a:ext uri="{FF2B5EF4-FFF2-40B4-BE49-F238E27FC236}">
                <a16:creationId xmlns:a16="http://schemas.microsoft.com/office/drawing/2014/main" id="{E64C9F60-0186-4766-965D-953417167B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636913"/>
            <a:ext cx="2952328" cy="221424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65317D2-911B-4CAB-84F0-757B4DE60DA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2636912"/>
            <a:ext cx="2952329" cy="22142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BBED57-A498-481C-A7BB-64ED77016FCD}"/>
              </a:ext>
            </a:extLst>
          </p:cNvPr>
          <p:cNvSpPr txBox="1"/>
          <p:nvPr/>
        </p:nvSpPr>
        <p:spPr>
          <a:xfrm flipH="1">
            <a:off x="1559496" y="4970050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 err="1">
                <a:latin typeface="Bookman Old Style" panose="02050604050505020204" pitchFamily="18" charset="0"/>
              </a:rPr>
              <a:t>Референсное</a:t>
            </a:r>
            <a:r>
              <a:rPr lang="ru-RU" i="1" dirty="0">
                <a:latin typeface="Bookman Old Style" panose="02050604050505020204" pitchFamily="18" charset="0"/>
              </a:rPr>
              <a:t> изображение и его семантическая маска сегментации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F100044-3534-48DC-8E84-5D4185D023E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864" y="3969579"/>
            <a:ext cx="2195736" cy="1646802"/>
          </a:xfrm>
          <a:prstGeom prst="rect">
            <a:avLst/>
          </a:prstGeom>
        </p:spPr>
      </p:pic>
      <p:pic>
        <p:nvPicPr>
          <p:cNvPr id="12" name="Рисунок 11" descr="Изображение выглядит как постельное белье&#10;&#10;Автоматически созданное описание">
            <a:extLst>
              <a:ext uri="{FF2B5EF4-FFF2-40B4-BE49-F238E27FC236}">
                <a16:creationId xmlns:a16="http://schemas.microsoft.com/office/drawing/2014/main" id="{6CDD7E63-406D-4ABD-B128-61C51F9E3F9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2731613"/>
            <a:ext cx="2195736" cy="1646802"/>
          </a:xfrm>
          <a:prstGeom prst="rect">
            <a:avLst/>
          </a:prstGeom>
        </p:spPr>
      </p:pic>
      <p:pic>
        <p:nvPicPr>
          <p:cNvPr id="14" name="Рисунок 13" descr="Изображение выглядит как природа, растение&#10;&#10;Автоматически созданное описание">
            <a:extLst>
              <a:ext uri="{FF2B5EF4-FFF2-40B4-BE49-F238E27FC236}">
                <a16:creationId xmlns:a16="http://schemas.microsoft.com/office/drawing/2014/main" id="{A5780D3E-31E6-4D25-BE28-A6A27D83EF2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746" y="1556792"/>
            <a:ext cx="2241854" cy="174619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106EB2E-84F2-45F3-ACF3-0D6A6B4BBC28}"/>
              </a:ext>
            </a:extLst>
          </p:cNvPr>
          <p:cNvSpPr txBox="1"/>
          <p:nvPr/>
        </p:nvSpPr>
        <p:spPr>
          <a:xfrm flipH="1">
            <a:off x="7248128" y="5733256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Вариации изображения в различных условиях съемки</a:t>
            </a:r>
          </a:p>
        </p:txBody>
      </p:sp>
    </p:spTree>
    <p:extLst>
      <p:ext uri="{BB962C8B-B14F-4D97-AF65-F5344CB8AC3E}">
        <p14:creationId xmlns:p14="http://schemas.microsoft.com/office/powerpoint/2010/main" val="1097982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Идеи работы алгоритма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3612C-2F26-47F4-960B-49B994935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700808"/>
            <a:ext cx="2664296" cy="19982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943FEB-A801-446C-B54D-573B215D48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700808"/>
            <a:ext cx="2664296" cy="1998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3DDB9-EF5C-492E-948C-058B3D3A021A}"/>
              </a:ext>
            </a:extLst>
          </p:cNvPr>
          <p:cNvSpPr txBox="1"/>
          <p:nvPr/>
        </p:nvSpPr>
        <p:spPr>
          <a:xfrm>
            <a:off x="983432" y="130017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Подаем на вход:</a:t>
            </a:r>
          </a:p>
        </p:txBody>
      </p:sp>
    </p:spTree>
    <p:extLst>
      <p:ext uri="{BB962C8B-B14F-4D97-AF65-F5344CB8AC3E}">
        <p14:creationId xmlns:p14="http://schemas.microsoft.com/office/powerpoint/2010/main" val="165598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Идеи работы алгоритма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3612C-2F26-47F4-960B-49B994935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700808"/>
            <a:ext cx="2664296" cy="19982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943FEB-A801-446C-B54D-573B215D48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700808"/>
            <a:ext cx="2664296" cy="1998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3DDB9-EF5C-492E-948C-058B3D3A021A}"/>
              </a:ext>
            </a:extLst>
          </p:cNvPr>
          <p:cNvSpPr txBox="1"/>
          <p:nvPr/>
        </p:nvSpPr>
        <p:spPr>
          <a:xfrm>
            <a:off x="983432" y="130017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Подаем на вход: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0A658-B09E-45C8-B175-7F8B5589C268}"/>
              </a:ext>
            </a:extLst>
          </p:cNvPr>
          <p:cNvSpPr txBox="1"/>
          <p:nvPr/>
        </p:nvSpPr>
        <p:spPr>
          <a:xfrm>
            <a:off x="1415480" y="3896663"/>
            <a:ext cx="649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Идея – совместить гистограммы изображений</a:t>
            </a:r>
          </a:p>
        </p:txBody>
      </p:sp>
      <p:pic>
        <p:nvPicPr>
          <p:cNvPr id="19460" name="Picture 4" descr="Thinking Face on Apple iOS 15.4">
            <a:extLst>
              <a:ext uri="{FF2B5EF4-FFF2-40B4-BE49-F238E27FC236}">
                <a16:creationId xmlns:a16="http://schemas.microsoft.com/office/drawing/2014/main" id="{18A47C97-95DE-4175-AE37-351E64F7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4" y="3815655"/>
            <a:ext cx="531350" cy="53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745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9416" y="980728"/>
            <a:ext cx="10513168" cy="549537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2400" b="1" dirty="0">
                <a:latin typeface="Bookman Old Style" panose="02050604050505020204" pitchFamily="18" charset="0"/>
              </a:rPr>
              <a:t>Аншлиф</a:t>
            </a:r>
            <a:r>
              <a:rPr lang="ru-RU" altLang="en-US" sz="2400" dirty="0">
                <a:latin typeface="Bookman Old Style" panose="02050604050505020204" pitchFamily="18" charset="0"/>
              </a:rPr>
              <a:t> – образец горной породы, поверхность которого пришлифована и отполирована для изучения в отраженном свете под поляризационным микроскопом.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Введение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9D7615-3FD4-4654-83E6-1232F75F9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46" y="2656250"/>
            <a:ext cx="3696223" cy="277216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78DB10-D381-4F22-A1BC-A0073ABEED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8248" y="2656252"/>
            <a:ext cx="3696222" cy="2772166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6312E558-46EF-41FF-BB19-7A60E06714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3383" y="2656250"/>
            <a:ext cx="3696222" cy="27721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908367-B0D3-47C1-B095-A1F232C57D15}"/>
              </a:ext>
            </a:extLst>
          </p:cNvPr>
          <p:cNvSpPr txBox="1"/>
          <p:nvPr/>
        </p:nvSpPr>
        <p:spPr>
          <a:xfrm>
            <a:off x="3215680" y="5517967"/>
            <a:ext cx="72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i="1" dirty="0">
                <a:latin typeface="Bookman Old Style" panose="02050604050505020204" pitchFamily="18" charset="0"/>
              </a:rPr>
              <a:t>Примеры аншлифов из </a:t>
            </a:r>
            <a:r>
              <a:rPr lang="ru-RU" i="1" dirty="0" err="1">
                <a:latin typeface="Bookman Old Style" panose="02050604050505020204" pitchFamily="18" charset="0"/>
              </a:rPr>
              <a:t>датасета</a:t>
            </a:r>
            <a:r>
              <a:rPr lang="ru-RU" i="1" dirty="0">
                <a:latin typeface="Bookman Old Style" panose="02050604050505020204" pitchFamily="18" charset="0"/>
              </a:rPr>
              <a:t> </a:t>
            </a:r>
            <a:r>
              <a:rPr lang="en-US" i="1" dirty="0" err="1">
                <a:latin typeface="Bookman Old Style" panose="02050604050505020204" pitchFamily="18" charset="0"/>
              </a:rPr>
              <a:t>LumenStone</a:t>
            </a:r>
            <a:endParaRPr lang="ru-RU" i="1" dirty="0">
              <a:latin typeface="Bookman Old Style" panose="020506040505050202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Идеи работы алгоритма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3612C-2F26-47F4-960B-49B994935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700808"/>
            <a:ext cx="2664296" cy="19982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943FEB-A801-446C-B54D-573B215D48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1784" y="1700808"/>
            <a:ext cx="2664296" cy="1998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3DDB9-EF5C-492E-948C-058B3D3A021A}"/>
              </a:ext>
            </a:extLst>
          </p:cNvPr>
          <p:cNvSpPr txBox="1"/>
          <p:nvPr/>
        </p:nvSpPr>
        <p:spPr>
          <a:xfrm>
            <a:off x="983432" y="1300171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Подаем на вход: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0A658-B09E-45C8-B175-7F8B5589C268}"/>
              </a:ext>
            </a:extLst>
          </p:cNvPr>
          <p:cNvSpPr txBox="1"/>
          <p:nvPr/>
        </p:nvSpPr>
        <p:spPr>
          <a:xfrm>
            <a:off x="1487488" y="3896663"/>
            <a:ext cx="649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Работает!</a:t>
            </a:r>
          </a:p>
        </p:txBody>
      </p:sp>
      <p:pic>
        <p:nvPicPr>
          <p:cNvPr id="21508" name="Picture 4" descr="Partying Face on Apple iOS 15.4">
            <a:extLst>
              <a:ext uri="{FF2B5EF4-FFF2-40B4-BE49-F238E27FC236}">
                <a16:creationId xmlns:a16="http://schemas.microsoft.com/office/drawing/2014/main" id="{6D050338-7A21-48C1-8415-F94DEDB90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3789040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1A6AA0AB-69F4-48ED-BEAD-AA987852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440" y="4307597"/>
            <a:ext cx="7472650" cy="2144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1A891AA8-42CC-4F2E-992B-F4AD8BCDAF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32" y="6452037"/>
            <a:ext cx="4735939" cy="30777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  <a:hlinkClick r:id="rId7" tooltip="skimage.exposure.match_histograms"/>
              </a:rPr>
              <a:t>skimage.exposure.match_histograms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(</a:t>
            </a:r>
            <a:r>
              <a:rPr kumimoji="0" lang="ru-RU" altLang="ru-RU" sz="1400" b="0" i="0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image</a:t>
            </a:r>
            <a:r>
              <a:rPr kumimoji="0" lang="ru-RU" altLang="ru-RU" sz="1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Lato" panose="020B0604020202020204" pitchFamily="34" charset="0"/>
              </a:rPr>
              <a:t>, …)</a:t>
            </a:r>
            <a:r>
              <a:rPr kumimoji="0" lang="ru-RU" altLang="ru-RU" sz="105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ru-RU" altLang="ru-RU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87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Совмещение гистограмм</a:t>
            </a: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8CB688A3-B760-4274-B3F3-9A20CD47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6" y="2492896"/>
            <a:ext cx="6022166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6CDE107F-C028-45D2-9ADF-429B2EB6A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908720"/>
            <a:ext cx="5410200" cy="541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886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Идеи работы алгоритма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3612C-2F26-47F4-960B-49B994935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700808"/>
            <a:ext cx="2664296" cy="19982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943FEB-A801-446C-B54D-573B215D48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784" y="1700808"/>
            <a:ext cx="2664296" cy="1998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3DDB9-EF5C-492E-948C-058B3D3A021A}"/>
              </a:ext>
            </a:extLst>
          </p:cNvPr>
          <p:cNvSpPr txBox="1"/>
          <p:nvPr/>
        </p:nvSpPr>
        <p:spPr>
          <a:xfrm>
            <a:off x="983432" y="1300171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Изображения с предыдущего шага: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0A658-B09E-45C8-B175-7F8B5589C268}"/>
              </a:ext>
            </a:extLst>
          </p:cNvPr>
          <p:cNvSpPr txBox="1"/>
          <p:nvPr/>
        </p:nvSpPr>
        <p:spPr>
          <a:xfrm>
            <a:off x="1415480" y="3896663"/>
            <a:ext cx="649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Идея – </a:t>
            </a:r>
            <a:r>
              <a:rPr lang="ru-RU" b="1" dirty="0" err="1">
                <a:latin typeface="Bookman Old Style" panose="02050604050505020204" pitchFamily="18" charset="0"/>
              </a:rPr>
              <a:t>попиксельное</a:t>
            </a:r>
            <a:r>
              <a:rPr lang="ru-RU" b="1" dirty="0">
                <a:latin typeface="Bookman Old Style" panose="02050604050505020204" pitchFamily="18" charset="0"/>
              </a:rPr>
              <a:t> сравнение изображений</a:t>
            </a:r>
          </a:p>
        </p:txBody>
      </p:sp>
      <p:pic>
        <p:nvPicPr>
          <p:cNvPr id="19460" name="Picture 4" descr="Thinking Face on Apple iOS 15.4">
            <a:extLst>
              <a:ext uri="{FF2B5EF4-FFF2-40B4-BE49-F238E27FC236}">
                <a16:creationId xmlns:a16="http://schemas.microsoft.com/office/drawing/2014/main" id="{18A47C97-95DE-4175-AE37-351E64F7D9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144" y="3815655"/>
            <a:ext cx="531350" cy="53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7948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Идеи работы алгоритма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F13612C-2F26-47F4-960B-49B9949356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440" y="1700808"/>
            <a:ext cx="2664296" cy="199822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5D943FEB-A801-446C-B54D-573B215D48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784" y="1700808"/>
            <a:ext cx="2664296" cy="199822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93DDB9-EF5C-492E-948C-058B3D3A021A}"/>
              </a:ext>
            </a:extLst>
          </p:cNvPr>
          <p:cNvSpPr txBox="1"/>
          <p:nvPr/>
        </p:nvSpPr>
        <p:spPr>
          <a:xfrm>
            <a:off x="983432" y="1300171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Изображения с предыдущего шага: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0A658-B09E-45C8-B175-7F8B5589C268}"/>
              </a:ext>
            </a:extLst>
          </p:cNvPr>
          <p:cNvSpPr txBox="1"/>
          <p:nvPr/>
        </p:nvSpPr>
        <p:spPr>
          <a:xfrm>
            <a:off x="1415480" y="3896663"/>
            <a:ext cx="649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Совмещаем изображения:</a:t>
            </a:r>
          </a:p>
        </p:txBody>
      </p:sp>
      <p:pic>
        <p:nvPicPr>
          <p:cNvPr id="22530" name="Picture 2" descr="Keycap Digit One on Apple iOS 15.4">
            <a:extLst>
              <a:ext uri="{FF2B5EF4-FFF2-40B4-BE49-F238E27FC236}">
                <a16:creationId xmlns:a16="http://schemas.microsoft.com/office/drawing/2014/main" id="{4A8E2990-FD01-4F69-AAC7-9E3A2C07A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8" y="389666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AD275F-DCFC-47B0-9045-810AE17BD2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440" y="4530325"/>
            <a:ext cx="2664296" cy="19127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00BD41-AD6F-4BA2-9F9D-6C3158188B9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784" y="4530325"/>
            <a:ext cx="2664296" cy="191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272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Идеи работы алгоритма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93DDB9-EF5C-492E-948C-058B3D3A021A}"/>
              </a:ext>
            </a:extLst>
          </p:cNvPr>
          <p:cNvSpPr txBox="1"/>
          <p:nvPr/>
        </p:nvSpPr>
        <p:spPr>
          <a:xfrm>
            <a:off x="983432" y="1300171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Изображения с предыдущего шага: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C0A658-B09E-45C8-B175-7F8B5589C268}"/>
              </a:ext>
            </a:extLst>
          </p:cNvPr>
          <p:cNvSpPr txBox="1"/>
          <p:nvPr/>
        </p:nvSpPr>
        <p:spPr>
          <a:xfrm>
            <a:off x="1415480" y="3896663"/>
            <a:ext cx="649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Попиксельно сравниваем:</a:t>
            </a:r>
          </a:p>
        </p:txBody>
      </p:sp>
      <p:pic>
        <p:nvPicPr>
          <p:cNvPr id="22530" name="Picture 2" descr="Keycap Digit One on Apple iOS 15.4">
            <a:extLst>
              <a:ext uri="{FF2B5EF4-FFF2-40B4-BE49-F238E27FC236}">
                <a16:creationId xmlns:a16="http://schemas.microsoft.com/office/drawing/2014/main" id="{4A8E2990-FD01-4F69-AAC7-9E3A2C07A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8" y="3896663"/>
            <a:ext cx="369332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AD275F-DCFC-47B0-9045-810AE17BD2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440" y="1700808"/>
            <a:ext cx="2664296" cy="19127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00BD41-AD6F-4BA2-9F9D-6C3158188B9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1784" y="1700808"/>
            <a:ext cx="2664296" cy="1912745"/>
          </a:xfrm>
          <a:prstGeom prst="rect">
            <a:avLst/>
          </a:prstGeom>
        </p:spPr>
      </p:pic>
      <p:pic>
        <p:nvPicPr>
          <p:cNvPr id="23554" name="Picture 2" descr="Keycap Digit Two on Apple iOS 15.4">
            <a:extLst>
              <a:ext uri="{FF2B5EF4-FFF2-40B4-BE49-F238E27FC236}">
                <a16:creationId xmlns:a16="http://schemas.microsoft.com/office/drawing/2014/main" id="{61E7EF78-9024-4198-8427-E9DF94826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147" y="3896663"/>
            <a:ext cx="369333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DA287E-5BD9-45A5-82C4-2A2530B2F7D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9" t="58387" r="45912" b="-1541"/>
          <a:stretch/>
        </p:blipFill>
        <p:spPr>
          <a:xfrm>
            <a:off x="1076670" y="4466081"/>
            <a:ext cx="2643066" cy="200015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8F45C14-0418-4060-AE3B-97FC6F6EC9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45" t="61233" r="42867"/>
          <a:stretch/>
        </p:blipFill>
        <p:spPr>
          <a:xfrm>
            <a:off x="4151784" y="4459503"/>
            <a:ext cx="2736304" cy="19533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E2D56E4-3846-45B7-8198-01F31A94521D}"/>
              </a:ext>
            </a:extLst>
          </p:cNvPr>
          <p:cNvSpPr txBox="1"/>
          <p:nvPr/>
        </p:nvSpPr>
        <p:spPr>
          <a:xfrm>
            <a:off x="7248128" y="4941168"/>
            <a:ext cx="2854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Хочется голубые минералы сделать розовыми</a:t>
            </a:r>
          </a:p>
        </p:txBody>
      </p:sp>
      <p:pic>
        <p:nvPicPr>
          <p:cNvPr id="23556" name="Picture 4" descr="Slightly Smiling Face on Apple iOS 15.4">
            <a:extLst>
              <a:ext uri="{FF2B5EF4-FFF2-40B4-BE49-F238E27FC236}">
                <a16:creationId xmlns:a16="http://schemas.microsoft.com/office/drawing/2014/main" id="{0EFBDA8B-B9BC-4DD0-9BE0-B803D3017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009" y="5544997"/>
            <a:ext cx="260267" cy="26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0766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 err="1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Попиксельное</a:t>
            </a:r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 сравнение изображений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1AD275F-DCFC-47B0-9045-810AE17BD2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15" y="1028318"/>
            <a:ext cx="3711143" cy="266429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9D00BD41-AD6F-4BA2-9F9D-6C3158188B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9416" y="3998256"/>
            <a:ext cx="3711143" cy="2664295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43A4B8F-97CB-4089-B9F3-87FE6CD432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258" y="1547237"/>
            <a:ext cx="5976664" cy="42907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0D8E95-A3DF-4ECF-8D4D-224D67FB33E3}"/>
              </a:ext>
            </a:extLst>
          </p:cNvPr>
          <p:cNvSpPr txBox="1"/>
          <p:nvPr/>
        </p:nvSpPr>
        <p:spPr>
          <a:xfrm>
            <a:off x="5476258" y="1149542"/>
            <a:ext cx="3456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Результат: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E3D146E5-9F8B-46B1-AB40-DA65DD8BA04A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550559" y="3861048"/>
            <a:ext cx="825361" cy="1469356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7DE21893-80FC-4879-B1DD-D524B067C05B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4550558" y="2360466"/>
            <a:ext cx="825362" cy="133214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2332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FAD55A-77B1-4EC5-8A66-99AC7A2F0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76" y="1322767"/>
            <a:ext cx="2952328" cy="221424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4B57F75A-E969-49AC-BD31-737203B7E20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8289" y="4005064"/>
            <a:ext cx="2976326" cy="2232244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587A182-A1C2-4E36-8490-40CF59690AB1}"/>
              </a:ext>
            </a:extLst>
          </p:cNvPr>
          <p:cNvCxnSpPr>
            <a:cxnSpLocks/>
          </p:cNvCxnSpPr>
          <p:nvPr/>
        </p:nvCxnSpPr>
        <p:spPr>
          <a:xfrm>
            <a:off x="3279404" y="2402887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Рисунок 8" descr="Изображение выглядит как скала&#10;&#10;Автоматически созданное описание">
            <a:extLst>
              <a:ext uri="{FF2B5EF4-FFF2-40B4-BE49-F238E27FC236}">
                <a16:creationId xmlns:a16="http://schemas.microsoft.com/office/drawing/2014/main" id="{EED8C807-37DD-4A5B-B163-ED569ED4DA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682" y="1322767"/>
            <a:ext cx="2952328" cy="2214246"/>
          </a:xfrm>
          <a:prstGeom prst="rect">
            <a:avLst/>
          </a:prstGeom>
        </p:spPr>
      </p:pic>
      <p:sp>
        <p:nvSpPr>
          <p:cNvPr id="14" name="Title 5">
            <a:extLst>
              <a:ext uri="{FF2B5EF4-FFF2-40B4-BE49-F238E27FC236}">
                <a16:creationId xmlns:a16="http://schemas.microsoft.com/office/drawing/2014/main" id="{B8DBB725-46A5-4DD2-BBA7-0C7EE8C353C2}"/>
              </a:ext>
            </a:extLst>
          </p:cNvPr>
          <p:cNvSpPr txBox="1">
            <a:spLocks/>
          </p:cNvSpPr>
          <p:nvPr/>
        </p:nvSpPr>
        <p:spPr bwMode="auto">
          <a:xfrm>
            <a:off x="152400" y="-262427"/>
            <a:ext cx="11887200" cy="1196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ru-RU" altLang="en-US" kern="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Идеи работы алгоритма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DC78912-9BC1-4DE6-9A8F-576A71C4979C}"/>
              </a:ext>
            </a:extLst>
          </p:cNvPr>
          <p:cNvCxnSpPr>
            <a:cxnSpLocks/>
          </p:cNvCxnSpPr>
          <p:nvPr/>
        </p:nvCxnSpPr>
        <p:spPr>
          <a:xfrm>
            <a:off x="7460010" y="2402887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6C8C9B33-821C-480F-A3AA-B6CDD9C3BF5B}"/>
              </a:ext>
            </a:extLst>
          </p:cNvPr>
          <p:cNvCxnSpPr>
            <a:cxnSpLocks/>
          </p:cNvCxnSpPr>
          <p:nvPr/>
        </p:nvCxnSpPr>
        <p:spPr>
          <a:xfrm>
            <a:off x="7460010" y="5229200"/>
            <a:ext cx="1228278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7C5123-7EDA-4669-ABE5-2E48084E116F}"/>
              </a:ext>
            </a:extLst>
          </p:cNvPr>
          <p:cNvSpPr txBox="1"/>
          <p:nvPr/>
        </p:nvSpPr>
        <p:spPr>
          <a:xfrm>
            <a:off x="219064" y="953435"/>
            <a:ext cx="3168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Входное изображение: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69F95B-BF01-4A71-A870-63721CF18D57}"/>
              </a:ext>
            </a:extLst>
          </p:cNvPr>
          <p:cNvSpPr txBox="1"/>
          <p:nvPr/>
        </p:nvSpPr>
        <p:spPr>
          <a:xfrm>
            <a:off x="8328248" y="6345324"/>
            <a:ext cx="3783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ookman Old Style" panose="02050604050505020204" pitchFamily="18" charset="0"/>
              </a:rPr>
              <a:t>Референсное</a:t>
            </a:r>
            <a:r>
              <a:rPr lang="ru-RU" b="1" dirty="0">
                <a:latin typeface="Bookman Old Style" panose="02050604050505020204" pitchFamily="18" charset="0"/>
              </a:rPr>
              <a:t> изображение: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A33B38-E56A-442B-B9A0-4F6CC6D099D6}"/>
              </a:ext>
            </a:extLst>
          </p:cNvPr>
          <p:cNvSpPr txBox="1"/>
          <p:nvPr/>
        </p:nvSpPr>
        <p:spPr>
          <a:xfrm>
            <a:off x="2321495" y="4660033"/>
            <a:ext cx="134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271D1E-4945-43F3-9CE1-F60BDB949157}"/>
              </a:ext>
            </a:extLst>
          </p:cNvPr>
          <p:cNvSpPr txBox="1"/>
          <p:nvPr/>
        </p:nvSpPr>
        <p:spPr>
          <a:xfrm>
            <a:off x="6326663" y="4653136"/>
            <a:ext cx="13418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BE3CC-35BD-4E32-8768-BE300ADC34E8}"/>
              </a:ext>
            </a:extLst>
          </p:cNvPr>
          <p:cNvSpPr txBox="1"/>
          <p:nvPr/>
        </p:nvSpPr>
        <p:spPr>
          <a:xfrm>
            <a:off x="4363666" y="954922"/>
            <a:ext cx="36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Совмещение гистограмм:</a:t>
            </a: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B577B43C-50CC-43CA-8EEF-8554BAC7449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88288" y="1414739"/>
            <a:ext cx="2952328" cy="21195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7D7028D-5DC4-4220-8DA8-DEAD7E7F07ED}"/>
              </a:ext>
            </a:extLst>
          </p:cNvPr>
          <p:cNvSpPr txBox="1"/>
          <p:nvPr/>
        </p:nvSpPr>
        <p:spPr>
          <a:xfrm>
            <a:off x="8396114" y="960867"/>
            <a:ext cx="3676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ookman Old Style" panose="02050604050505020204" pitchFamily="18" charset="0"/>
              </a:rPr>
              <a:t>Попиксельное</a:t>
            </a:r>
            <a:r>
              <a:rPr lang="ru-RU" b="1" dirty="0">
                <a:latin typeface="Bookman Old Style" panose="02050604050505020204" pitchFamily="18" charset="0"/>
              </a:rPr>
              <a:t> сравнение: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98CAD62A-0CDF-4D0A-82C4-D14DB11D4B97}"/>
              </a:ext>
            </a:extLst>
          </p:cNvPr>
          <p:cNvCxnSpPr>
            <a:cxnSpLocks/>
          </p:cNvCxnSpPr>
          <p:nvPr/>
        </p:nvCxnSpPr>
        <p:spPr>
          <a:xfrm>
            <a:off x="11640616" y="2420888"/>
            <a:ext cx="499814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8" name="Прямая со стрелкой 27">
            <a:extLst>
              <a:ext uri="{FF2B5EF4-FFF2-40B4-BE49-F238E27FC236}">
                <a16:creationId xmlns:a16="http://schemas.microsoft.com/office/drawing/2014/main" id="{C7057F8E-4699-45D3-9D52-292C4EA8DB7F}"/>
              </a:ext>
            </a:extLst>
          </p:cNvPr>
          <p:cNvCxnSpPr>
            <a:cxnSpLocks/>
          </p:cNvCxnSpPr>
          <p:nvPr/>
        </p:nvCxnSpPr>
        <p:spPr>
          <a:xfrm>
            <a:off x="407368" y="5229200"/>
            <a:ext cx="1584176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C7BD5073-395A-496E-9490-44874A81F4F4}"/>
              </a:ext>
            </a:extLst>
          </p:cNvPr>
          <p:cNvCxnSpPr>
            <a:cxnSpLocks/>
          </p:cNvCxnSpPr>
          <p:nvPr/>
        </p:nvCxnSpPr>
        <p:spPr>
          <a:xfrm>
            <a:off x="3791744" y="5229200"/>
            <a:ext cx="1584176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406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>
            <a:extLst>
              <a:ext uri="{FF2B5EF4-FFF2-40B4-BE49-F238E27FC236}">
                <a16:creationId xmlns:a16="http://schemas.microsoft.com/office/drawing/2014/main" id="{B8DBB725-46A5-4DD2-BBA7-0C7EE8C353C2}"/>
              </a:ext>
            </a:extLst>
          </p:cNvPr>
          <p:cNvSpPr txBox="1">
            <a:spLocks/>
          </p:cNvSpPr>
          <p:nvPr/>
        </p:nvSpPr>
        <p:spPr bwMode="auto">
          <a:xfrm>
            <a:off x="152400" y="-262427"/>
            <a:ext cx="11887200" cy="1196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ru-RU" altLang="en-US" kern="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Метрика качества работы алгоритма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7C5123-7EDA-4669-ABE5-2E48084E116F}"/>
              </a:ext>
            </a:extLst>
          </p:cNvPr>
          <p:cNvSpPr txBox="1"/>
          <p:nvPr/>
        </p:nvSpPr>
        <p:spPr>
          <a:xfrm>
            <a:off x="219064" y="953435"/>
            <a:ext cx="38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ookman Old Style" panose="02050604050505020204" pitchFamily="18" charset="0"/>
              </a:rPr>
              <a:t>Референсное</a:t>
            </a:r>
            <a:r>
              <a:rPr lang="ru-RU" b="1" dirty="0">
                <a:latin typeface="Bookman Old Style" panose="02050604050505020204" pitchFamily="18" charset="0"/>
              </a:rPr>
              <a:t> изображение: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0C9245-0C85-42BE-8343-AF3C244AA0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81923"/>
            <a:ext cx="2583582" cy="1937687"/>
          </a:xfrm>
          <a:prstGeom prst="rect">
            <a:avLst/>
          </a:prstGeom>
        </p:spPr>
      </p:pic>
      <p:sp>
        <p:nvSpPr>
          <p:cNvPr id="28" name="Шестиугольник 27">
            <a:extLst>
              <a:ext uri="{FF2B5EF4-FFF2-40B4-BE49-F238E27FC236}">
                <a16:creationId xmlns:a16="http://schemas.microsoft.com/office/drawing/2014/main" id="{D50B1EC7-74D2-4FB1-888D-6C5415E615F7}"/>
              </a:ext>
            </a:extLst>
          </p:cNvPr>
          <p:cNvSpPr/>
          <p:nvPr/>
        </p:nvSpPr>
        <p:spPr>
          <a:xfrm>
            <a:off x="3863330" y="1553828"/>
            <a:ext cx="2299145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FB4DD-3325-40BE-B60D-24B9965436D2}"/>
              </a:ext>
            </a:extLst>
          </p:cNvPr>
          <p:cNvSpPr txBox="1"/>
          <p:nvPr/>
        </p:nvSpPr>
        <p:spPr>
          <a:xfrm>
            <a:off x="3875973" y="1762159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Обученный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 сегментации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7592EE1-8D9F-4D10-957A-75A8308132DE}"/>
              </a:ext>
            </a:extLst>
          </p:cNvPr>
          <p:cNvCxnSpPr>
            <a:cxnSpLocks/>
          </p:cNvCxnSpPr>
          <p:nvPr/>
        </p:nvCxnSpPr>
        <p:spPr>
          <a:xfrm>
            <a:off x="6162475" y="2232412"/>
            <a:ext cx="914612" cy="1097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1E353A-50A4-4EED-AA98-E7679DE74D8D}"/>
              </a:ext>
            </a:extLst>
          </p:cNvPr>
          <p:cNvSpPr txBox="1"/>
          <p:nvPr/>
        </p:nvSpPr>
        <p:spPr>
          <a:xfrm>
            <a:off x="7093788" y="1909246"/>
            <a:ext cx="2549304" cy="92333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Bookman Old Style" panose="02050604050505020204" pitchFamily="18" charset="0"/>
              </a:rPr>
              <a:t>Точность сегментирования</a:t>
            </a:r>
          </a:p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score_ref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3A1CC9A-6A50-4435-89F9-8B3E6A871FAC}"/>
              </a:ext>
            </a:extLst>
          </p:cNvPr>
          <p:cNvCxnSpPr>
            <a:cxnSpLocks/>
          </p:cNvCxnSpPr>
          <p:nvPr/>
        </p:nvCxnSpPr>
        <p:spPr>
          <a:xfrm flipV="1">
            <a:off x="2918942" y="2226349"/>
            <a:ext cx="944388" cy="1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2078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FAD55A-77B1-4EC5-8A66-99AC7A2F0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37112"/>
            <a:ext cx="2418068" cy="1813551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587A182-A1C2-4E36-8490-40CF59690AB1}"/>
              </a:ext>
            </a:extLst>
          </p:cNvPr>
          <p:cNvCxnSpPr>
            <a:cxnSpLocks/>
          </p:cNvCxnSpPr>
          <p:nvPr/>
        </p:nvCxnSpPr>
        <p:spPr>
          <a:xfrm flipV="1">
            <a:off x="2745585" y="5316936"/>
            <a:ext cx="944388" cy="1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itle 5">
            <a:extLst>
              <a:ext uri="{FF2B5EF4-FFF2-40B4-BE49-F238E27FC236}">
                <a16:creationId xmlns:a16="http://schemas.microsoft.com/office/drawing/2014/main" id="{B8DBB725-46A5-4DD2-BBA7-0C7EE8C353C2}"/>
              </a:ext>
            </a:extLst>
          </p:cNvPr>
          <p:cNvSpPr txBox="1">
            <a:spLocks/>
          </p:cNvSpPr>
          <p:nvPr/>
        </p:nvSpPr>
        <p:spPr bwMode="auto">
          <a:xfrm>
            <a:off x="152400" y="-262427"/>
            <a:ext cx="11887200" cy="1196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ru-RU" altLang="en-US" kern="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Метрика качества работы алгоритма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DC78912-9BC1-4DE6-9A8F-576A71C4979C}"/>
              </a:ext>
            </a:extLst>
          </p:cNvPr>
          <p:cNvCxnSpPr>
            <a:cxnSpLocks/>
          </p:cNvCxnSpPr>
          <p:nvPr/>
        </p:nvCxnSpPr>
        <p:spPr>
          <a:xfrm flipV="1">
            <a:off x="5332016" y="5332921"/>
            <a:ext cx="811773" cy="1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7C5123-7EDA-4669-ABE5-2E48084E116F}"/>
              </a:ext>
            </a:extLst>
          </p:cNvPr>
          <p:cNvSpPr txBox="1"/>
          <p:nvPr/>
        </p:nvSpPr>
        <p:spPr>
          <a:xfrm>
            <a:off x="219064" y="953435"/>
            <a:ext cx="38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ookman Old Style" panose="02050604050505020204" pitchFamily="18" charset="0"/>
              </a:rPr>
              <a:t>Референсное</a:t>
            </a:r>
            <a:r>
              <a:rPr lang="ru-RU" b="1" dirty="0">
                <a:latin typeface="Bookman Old Style" panose="02050604050505020204" pitchFamily="18" charset="0"/>
              </a:rPr>
              <a:t> изображение:</a:t>
            </a:r>
          </a:p>
        </p:txBody>
      </p:sp>
      <p:sp>
        <p:nvSpPr>
          <p:cNvPr id="21" name="Шестиугольник 20">
            <a:extLst>
              <a:ext uri="{FF2B5EF4-FFF2-40B4-BE49-F238E27FC236}">
                <a16:creationId xmlns:a16="http://schemas.microsoft.com/office/drawing/2014/main" id="{948E7CB3-1ECF-490A-A4B0-B9AAA1685AB9}"/>
              </a:ext>
            </a:extLst>
          </p:cNvPr>
          <p:cNvSpPr/>
          <p:nvPr/>
        </p:nvSpPr>
        <p:spPr>
          <a:xfrm>
            <a:off x="3689973" y="4632381"/>
            <a:ext cx="1636499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Шестиугольник 28">
            <a:extLst>
              <a:ext uri="{FF2B5EF4-FFF2-40B4-BE49-F238E27FC236}">
                <a16:creationId xmlns:a16="http://schemas.microsoft.com/office/drawing/2014/main" id="{4F539120-017A-4828-9D86-3D217C14DF62}"/>
              </a:ext>
            </a:extLst>
          </p:cNvPr>
          <p:cNvSpPr/>
          <p:nvPr/>
        </p:nvSpPr>
        <p:spPr>
          <a:xfrm>
            <a:off x="6131146" y="4644909"/>
            <a:ext cx="2299145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C9ED2-2213-4D2E-8160-CE6FB12F9BD8}"/>
              </a:ext>
            </a:extLst>
          </p:cNvPr>
          <p:cNvSpPr txBox="1"/>
          <p:nvPr/>
        </p:nvSpPr>
        <p:spPr>
          <a:xfrm>
            <a:off x="6143789" y="485324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Обученный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 сегментации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14AFAE2-D30E-4DED-B1AF-03F428C92267}"/>
              </a:ext>
            </a:extLst>
          </p:cNvPr>
          <p:cNvCxnSpPr>
            <a:cxnSpLocks/>
          </p:cNvCxnSpPr>
          <p:nvPr/>
        </p:nvCxnSpPr>
        <p:spPr>
          <a:xfrm>
            <a:off x="8430291" y="5323493"/>
            <a:ext cx="914612" cy="1097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4018A0-803D-4FEB-A48B-A4DEE7EE78B5}"/>
              </a:ext>
            </a:extLst>
          </p:cNvPr>
          <p:cNvSpPr txBox="1"/>
          <p:nvPr/>
        </p:nvSpPr>
        <p:spPr>
          <a:xfrm>
            <a:off x="9361604" y="5000327"/>
            <a:ext cx="2549304" cy="92333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Bookman Old Style" panose="02050604050505020204" pitchFamily="18" charset="0"/>
              </a:rPr>
              <a:t>Точность сегментирования</a:t>
            </a:r>
            <a:endParaRPr lang="en-US" b="1" dirty="0">
              <a:latin typeface="Bookman Old Style" panose="02050604050505020204" pitchFamily="18" charset="0"/>
            </a:endParaRP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0C9245-0C85-42BE-8343-AF3C244AA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81923"/>
            <a:ext cx="2583582" cy="1937687"/>
          </a:xfrm>
          <a:prstGeom prst="rect">
            <a:avLst/>
          </a:prstGeom>
        </p:spPr>
      </p:pic>
      <p:sp>
        <p:nvSpPr>
          <p:cNvPr id="28" name="Шестиугольник 27">
            <a:extLst>
              <a:ext uri="{FF2B5EF4-FFF2-40B4-BE49-F238E27FC236}">
                <a16:creationId xmlns:a16="http://schemas.microsoft.com/office/drawing/2014/main" id="{D50B1EC7-74D2-4FB1-888D-6C5415E615F7}"/>
              </a:ext>
            </a:extLst>
          </p:cNvPr>
          <p:cNvSpPr/>
          <p:nvPr/>
        </p:nvSpPr>
        <p:spPr>
          <a:xfrm>
            <a:off x="3863330" y="1553828"/>
            <a:ext cx="2299145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FB4DD-3325-40BE-B60D-24B9965436D2}"/>
              </a:ext>
            </a:extLst>
          </p:cNvPr>
          <p:cNvSpPr txBox="1"/>
          <p:nvPr/>
        </p:nvSpPr>
        <p:spPr>
          <a:xfrm>
            <a:off x="3875973" y="1762159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Обученный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 сегментации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7592EE1-8D9F-4D10-957A-75A8308132DE}"/>
              </a:ext>
            </a:extLst>
          </p:cNvPr>
          <p:cNvCxnSpPr>
            <a:cxnSpLocks/>
          </p:cNvCxnSpPr>
          <p:nvPr/>
        </p:nvCxnSpPr>
        <p:spPr>
          <a:xfrm>
            <a:off x="6162475" y="2232412"/>
            <a:ext cx="914612" cy="1097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1E353A-50A4-4EED-AA98-E7679DE74D8D}"/>
              </a:ext>
            </a:extLst>
          </p:cNvPr>
          <p:cNvSpPr txBox="1"/>
          <p:nvPr/>
        </p:nvSpPr>
        <p:spPr>
          <a:xfrm>
            <a:off x="7093788" y="1909246"/>
            <a:ext cx="2549304" cy="92333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Bookman Old Style" panose="02050604050505020204" pitchFamily="18" charset="0"/>
              </a:rPr>
              <a:t>Точность сегментирования</a:t>
            </a:r>
          </a:p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score_ref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3A1CC9A-6A50-4435-89F9-8B3E6A871FAC}"/>
              </a:ext>
            </a:extLst>
          </p:cNvPr>
          <p:cNvCxnSpPr>
            <a:cxnSpLocks/>
          </p:cNvCxnSpPr>
          <p:nvPr/>
        </p:nvCxnSpPr>
        <p:spPr>
          <a:xfrm flipV="1">
            <a:off x="2918942" y="2226349"/>
            <a:ext cx="944388" cy="1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42836E-84DA-4EE9-A960-7537FC06AECC}"/>
              </a:ext>
            </a:extLst>
          </p:cNvPr>
          <p:cNvSpPr txBox="1"/>
          <p:nvPr/>
        </p:nvSpPr>
        <p:spPr>
          <a:xfrm>
            <a:off x="3479930" y="4969902"/>
            <a:ext cx="206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 адаптации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58A8B4-F549-44C2-B894-239FFF840410}"/>
              </a:ext>
            </a:extLst>
          </p:cNvPr>
          <p:cNvSpPr txBox="1"/>
          <p:nvPr/>
        </p:nvSpPr>
        <p:spPr>
          <a:xfrm>
            <a:off x="219064" y="3936026"/>
            <a:ext cx="38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Входное изображение:</a:t>
            </a:r>
          </a:p>
        </p:txBody>
      </p:sp>
    </p:spTree>
    <p:extLst>
      <p:ext uri="{BB962C8B-B14F-4D97-AF65-F5344CB8AC3E}">
        <p14:creationId xmlns:p14="http://schemas.microsoft.com/office/powerpoint/2010/main" val="11470317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6FAD55A-77B1-4EC5-8A66-99AC7A2F0B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4437112"/>
            <a:ext cx="2418068" cy="1813551"/>
          </a:xfrm>
          <a:prstGeom prst="rect">
            <a:avLst/>
          </a:prstGeom>
        </p:spPr>
      </p:pic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C587A182-A1C2-4E36-8490-40CF59690AB1}"/>
              </a:ext>
            </a:extLst>
          </p:cNvPr>
          <p:cNvCxnSpPr>
            <a:cxnSpLocks/>
          </p:cNvCxnSpPr>
          <p:nvPr/>
        </p:nvCxnSpPr>
        <p:spPr>
          <a:xfrm flipV="1">
            <a:off x="2745585" y="5316936"/>
            <a:ext cx="944388" cy="1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Title 5">
            <a:extLst>
              <a:ext uri="{FF2B5EF4-FFF2-40B4-BE49-F238E27FC236}">
                <a16:creationId xmlns:a16="http://schemas.microsoft.com/office/drawing/2014/main" id="{B8DBB725-46A5-4DD2-BBA7-0C7EE8C353C2}"/>
              </a:ext>
            </a:extLst>
          </p:cNvPr>
          <p:cNvSpPr txBox="1">
            <a:spLocks/>
          </p:cNvSpPr>
          <p:nvPr/>
        </p:nvSpPr>
        <p:spPr bwMode="auto">
          <a:xfrm>
            <a:off x="152400" y="-262427"/>
            <a:ext cx="11887200" cy="1196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ru-RU" altLang="en-US" kern="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Метрика качества работы алгоритма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EDC78912-9BC1-4DE6-9A8F-576A71C4979C}"/>
              </a:ext>
            </a:extLst>
          </p:cNvPr>
          <p:cNvCxnSpPr>
            <a:cxnSpLocks/>
          </p:cNvCxnSpPr>
          <p:nvPr/>
        </p:nvCxnSpPr>
        <p:spPr>
          <a:xfrm flipV="1">
            <a:off x="5332016" y="5332921"/>
            <a:ext cx="811773" cy="1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7C5123-7EDA-4669-ABE5-2E48084E116F}"/>
              </a:ext>
            </a:extLst>
          </p:cNvPr>
          <p:cNvSpPr txBox="1"/>
          <p:nvPr/>
        </p:nvSpPr>
        <p:spPr>
          <a:xfrm>
            <a:off x="219064" y="953435"/>
            <a:ext cx="38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>
                <a:latin typeface="Bookman Old Style" panose="02050604050505020204" pitchFamily="18" charset="0"/>
              </a:rPr>
              <a:t>Референсное</a:t>
            </a:r>
            <a:r>
              <a:rPr lang="ru-RU" b="1" dirty="0">
                <a:latin typeface="Bookman Old Style" panose="02050604050505020204" pitchFamily="18" charset="0"/>
              </a:rPr>
              <a:t> изображение:</a:t>
            </a:r>
          </a:p>
        </p:txBody>
      </p:sp>
      <p:sp>
        <p:nvSpPr>
          <p:cNvPr id="21" name="Шестиугольник 20">
            <a:extLst>
              <a:ext uri="{FF2B5EF4-FFF2-40B4-BE49-F238E27FC236}">
                <a16:creationId xmlns:a16="http://schemas.microsoft.com/office/drawing/2014/main" id="{948E7CB3-1ECF-490A-A4B0-B9AAA1685AB9}"/>
              </a:ext>
            </a:extLst>
          </p:cNvPr>
          <p:cNvSpPr/>
          <p:nvPr/>
        </p:nvSpPr>
        <p:spPr>
          <a:xfrm>
            <a:off x="3689973" y="4632381"/>
            <a:ext cx="1636499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Шестиугольник 28">
            <a:extLst>
              <a:ext uri="{FF2B5EF4-FFF2-40B4-BE49-F238E27FC236}">
                <a16:creationId xmlns:a16="http://schemas.microsoft.com/office/drawing/2014/main" id="{4F539120-017A-4828-9D86-3D217C14DF62}"/>
              </a:ext>
            </a:extLst>
          </p:cNvPr>
          <p:cNvSpPr/>
          <p:nvPr/>
        </p:nvSpPr>
        <p:spPr>
          <a:xfrm>
            <a:off x="6131146" y="4644909"/>
            <a:ext cx="2299145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96C9ED2-2213-4D2E-8160-CE6FB12F9BD8}"/>
              </a:ext>
            </a:extLst>
          </p:cNvPr>
          <p:cNvSpPr txBox="1"/>
          <p:nvPr/>
        </p:nvSpPr>
        <p:spPr>
          <a:xfrm>
            <a:off x="6143789" y="485324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Обученный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 сегментации</a:t>
            </a:r>
          </a:p>
        </p:txBody>
      </p:sp>
      <p:cxnSp>
        <p:nvCxnSpPr>
          <p:cNvPr id="32" name="Прямая со стрелкой 31">
            <a:extLst>
              <a:ext uri="{FF2B5EF4-FFF2-40B4-BE49-F238E27FC236}">
                <a16:creationId xmlns:a16="http://schemas.microsoft.com/office/drawing/2014/main" id="{914AFAE2-D30E-4DED-B1AF-03F428C92267}"/>
              </a:ext>
            </a:extLst>
          </p:cNvPr>
          <p:cNvCxnSpPr>
            <a:cxnSpLocks/>
          </p:cNvCxnSpPr>
          <p:nvPr/>
        </p:nvCxnSpPr>
        <p:spPr>
          <a:xfrm>
            <a:off x="8430291" y="5323493"/>
            <a:ext cx="914612" cy="1097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84018A0-803D-4FEB-A48B-A4DEE7EE78B5}"/>
              </a:ext>
            </a:extLst>
          </p:cNvPr>
          <p:cNvSpPr txBox="1"/>
          <p:nvPr/>
        </p:nvSpPr>
        <p:spPr>
          <a:xfrm>
            <a:off x="9361604" y="5000327"/>
            <a:ext cx="2549304" cy="92333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Bookman Old Style" panose="02050604050505020204" pitchFamily="18" charset="0"/>
              </a:rPr>
              <a:t>Точность сегментирования</a:t>
            </a:r>
            <a:endParaRPr lang="en-US" b="1" dirty="0">
              <a:latin typeface="Bookman Old Style" panose="02050604050505020204" pitchFamily="18" charset="0"/>
            </a:endParaRPr>
          </a:p>
          <a:p>
            <a:pPr algn="ctr"/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30C9245-0C85-42BE-8343-AF3C244AA0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381923"/>
            <a:ext cx="2583582" cy="1937687"/>
          </a:xfrm>
          <a:prstGeom prst="rect">
            <a:avLst/>
          </a:prstGeom>
        </p:spPr>
      </p:pic>
      <p:sp>
        <p:nvSpPr>
          <p:cNvPr id="28" name="Шестиугольник 27">
            <a:extLst>
              <a:ext uri="{FF2B5EF4-FFF2-40B4-BE49-F238E27FC236}">
                <a16:creationId xmlns:a16="http://schemas.microsoft.com/office/drawing/2014/main" id="{D50B1EC7-74D2-4FB1-888D-6C5415E615F7}"/>
              </a:ext>
            </a:extLst>
          </p:cNvPr>
          <p:cNvSpPr/>
          <p:nvPr/>
        </p:nvSpPr>
        <p:spPr>
          <a:xfrm>
            <a:off x="3863330" y="1553828"/>
            <a:ext cx="2299145" cy="1368147"/>
          </a:xfrm>
          <a:prstGeom prst="hexagon">
            <a:avLst/>
          </a:prstGeom>
          <a:solidFill>
            <a:schemeClr val="bg1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EBFB4DD-3325-40BE-B60D-24B9965436D2}"/>
              </a:ext>
            </a:extLst>
          </p:cNvPr>
          <p:cNvSpPr txBox="1"/>
          <p:nvPr/>
        </p:nvSpPr>
        <p:spPr>
          <a:xfrm>
            <a:off x="3875973" y="1762159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Обученный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 сегментации</a:t>
            </a:r>
          </a:p>
        </p:txBody>
      </p:sp>
      <p:cxnSp>
        <p:nvCxnSpPr>
          <p:cNvPr id="33" name="Прямая со стрелкой 32">
            <a:extLst>
              <a:ext uri="{FF2B5EF4-FFF2-40B4-BE49-F238E27FC236}">
                <a16:creationId xmlns:a16="http://schemas.microsoft.com/office/drawing/2014/main" id="{D7592EE1-8D9F-4D10-957A-75A8308132DE}"/>
              </a:ext>
            </a:extLst>
          </p:cNvPr>
          <p:cNvCxnSpPr>
            <a:cxnSpLocks/>
          </p:cNvCxnSpPr>
          <p:nvPr/>
        </p:nvCxnSpPr>
        <p:spPr>
          <a:xfrm>
            <a:off x="6162475" y="2232412"/>
            <a:ext cx="914612" cy="1097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B1E353A-50A4-4EED-AA98-E7679DE74D8D}"/>
              </a:ext>
            </a:extLst>
          </p:cNvPr>
          <p:cNvSpPr txBox="1"/>
          <p:nvPr/>
        </p:nvSpPr>
        <p:spPr>
          <a:xfrm>
            <a:off x="7093788" y="1909246"/>
            <a:ext cx="2549304" cy="923330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Bookman Old Style" panose="02050604050505020204" pitchFamily="18" charset="0"/>
              </a:rPr>
              <a:t>Точность сегментирования</a:t>
            </a:r>
          </a:p>
          <a:p>
            <a:pPr algn="ctr"/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score_ref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35" name="Прямая со стрелкой 34">
            <a:extLst>
              <a:ext uri="{FF2B5EF4-FFF2-40B4-BE49-F238E27FC236}">
                <a16:creationId xmlns:a16="http://schemas.microsoft.com/office/drawing/2014/main" id="{73A1CC9A-6A50-4435-89F9-8B3E6A871FAC}"/>
              </a:ext>
            </a:extLst>
          </p:cNvPr>
          <p:cNvCxnSpPr>
            <a:cxnSpLocks/>
          </p:cNvCxnSpPr>
          <p:nvPr/>
        </p:nvCxnSpPr>
        <p:spPr>
          <a:xfrm flipV="1">
            <a:off x="2918942" y="2226349"/>
            <a:ext cx="944388" cy="1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342836E-84DA-4EE9-A960-7537FC06AECC}"/>
              </a:ext>
            </a:extLst>
          </p:cNvPr>
          <p:cNvSpPr txBox="1"/>
          <p:nvPr/>
        </p:nvSpPr>
        <p:spPr>
          <a:xfrm>
            <a:off x="3479930" y="4969902"/>
            <a:ext cx="2061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Алгоритм адаптации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58A8B4-F549-44C2-B894-239FFF840410}"/>
              </a:ext>
            </a:extLst>
          </p:cNvPr>
          <p:cNvSpPr txBox="1"/>
          <p:nvPr/>
        </p:nvSpPr>
        <p:spPr>
          <a:xfrm>
            <a:off x="219064" y="3936026"/>
            <a:ext cx="386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Входное изображение:</a:t>
            </a:r>
          </a:p>
        </p:txBody>
      </p:sp>
      <p:cxnSp>
        <p:nvCxnSpPr>
          <p:cNvPr id="4" name="Прямая со стрелкой 3">
            <a:extLst>
              <a:ext uri="{FF2B5EF4-FFF2-40B4-BE49-F238E27FC236}">
                <a16:creationId xmlns:a16="http://schemas.microsoft.com/office/drawing/2014/main" id="{55D01260-0839-4234-8962-C2A076058CBD}"/>
              </a:ext>
            </a:extLst>
          </p:cNvPr>
          <p:cNvCxnSpPr>
            <a:cxnSpLocks/>
          </p:cNvCxnSpPr>
          <p:nvPr/>
        </p:nvCxnSpPr>
        <p:spPr>
          <a:xfrm>
            <a:off x="8448045" y="2843573"/>
            <a:ext cx="1904024" cy="596424"/>
          </a:xfrm>
          <a:prstGeom prst="straightConnector1">
            <a:avLst/>
          </a:prstGeom>
          <a:ln>
            <a:solidFill>
              <a:srgbClr val="FF808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Прямая со стрелкой 21">
            <a:extLst>
              <a:ext uri="{FF2B5EF4-FFF2-40B4-BE49-F238E27FC236}">
                <a16:creationId xmlns:a16="http://schemas.microsoft.com/office/drawing/2014/main" id="{090BB75E-4C1E-4410-A3D1-E4F600C4DBBF}"/>
              </a:ext>
            </a:extLst>
          </p:cNvPr>
          <p:cNvCxnSpPr>
            <a:cxnSpLocks/>
            <a:stCxn id="3" idx="0"/>
          </p:cNvCxnSpPr>
          <p:nvPr/>
        </p:nvCxnSpPr>
        <p:spPr>
          <a:xfrm flipV="1">
            <a:off x="10636256" y="4149080"/>
            <a:ext cx="0" cy="851247"/>
          </a:xfrm>
          <a:prstGeom prst="straightConnector1">
            <a:avLst/>
          </a:prstGeom>
          <a:ln>
            <a:solidFill>
              <a:srgbClr val="FF808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6E25D71-C3AA-401B-A410-C4ACEB3A1BFC}"/>
              </a:ext>
            </a:extLst>
          </p:cNvPr>
          <p:cNvSpPr txBox="1"/>
          <p:nvPr/>
        </p:nvSpPr>
        <p:spPr>
          <a:xfrm>
            <a:off x="9270573" y="3502749"/>
            <a:ext cx="2794045" cy="646331"/>
          </a:xfrm>
          <a:prstGeom prst="rect">
            <a:avLst/>
          </a:prstGeom>
          <a:ln>
            <a:solidFill>
              <a:srgbClr val="FF808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Bookman Old Style" panose="02050604050505020204" pitchFamily="18" charset="0"/>
              </a:rPr>
              <a:t>Хотим приблизить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score</a:t>
            </a:r>
            <a:r>
              <a:rPr lang="en-US" dirty="0">
                <a:latin typeface="Bookman Old Style" panose="02050604050505020204" pitchFamily="18" charset="0"/>
              </a:rPr>
              <a:t> </a:t>
            </a:r>
            <a:r>
              <a:rPr lang="ru-RU" b="1" dirty="0">
                <a:latin typeface="Bookman Old Style" panose="02050604050505020204" pitchFamily="18" charset="0"/>
              </a:rPr>
              <a:t>к</a:t>
            </a:r>
            <a:r>
              <a:rPr lang="ru-RU" dirty="0">
                <a:latin typeface="Bookman Old Style" panose="02050604050505020204" pitchFamily="18" charset="0"/>
              </a:rPr>
              <a:t>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score_ref</a:t>
            </a:r>
            <a:endParaRPr lang="ru-RU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221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9416" y="980728"/>
            <a:ext cx="10513168" cy="549537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2400" dirty="0">
                <a:latin typeface="Bookman Old Style" panose="02050604050505020204" pitchFamily="18" charset="0"/>
              </a:rPr>
              <a:t>Основная задача компьютерного зрения – </a:t>
            </a:r>
            <a:r>
              <a:rPr lang="ru-RU" altLang="en-US" sz="2400" b="1" dirty="0">
                <a:latin typeface="Bookman Old Style" panose="02050604050505020204" pitchFamily="18" charset="0"/>
              </a:rPr>
              <a:t>автоматическая сегментация минералов</a:t>
            </a:r>
            <a:r>
              <a:rPr lang="ru-RU" altLang="en-US" sz="2400" dirty="0">
                <a:latin typeface="Bookman Old Style" panose="02050604050505020204" pitchFamily="18" charset="0"/>
              </a:rPr>
              <a:t>.</a:t>
            </a:r>
            <a:endParaRPr lang="ru-RU" altLang="en-US" sz="2400" b="1" dirty="0">
              <a:latin typeface="Bookman Old Style" panose="0205060405050502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Введение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BF9298A-DE4A-47C9-9B0E-F1E8F09404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32"/>
            <a:ext cx="5436096" cy="4077072"/>
          </a:xfrm>
          <a:prstGeom prst="rect">
            <a:avLst/>
          </a:prstGeom>
        </p:spPr>
      </p:pic>
      <p:pic>
        <p:nvPicPr>
          <p:cNvPr id="9" name="Рисунок 8" descr="Изображение выглядит как шоколад&#10;&#10;Автоматически созданное описание">
            <a:extLst>
              <a:ext uri="{FF2B5EF4-FFF2-40B4-BE49-F238E27FC236}">
                <a16:creationId xmlns:a16="http://schemas.microsoft.com/office/drawing/2014/main" id="{16E1F6E8-9FDE-48E2-8F2D-B1E3FD381C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008" y="1916831"/>
            <a:ext cx="5436096" cy="40770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153723-DAA9-41AB-924B-6FE82A1CD49E}"/>
              </a:ext>
            </a:extLst>
          </p:cNvPr>
          <p:cNvSpPr txBox="1"/>
          <p:nvPr/>
        </p:nvSpPr>
        <p:spPr>
          <a:xfrm>
            <a:off x="3207007" y="6093296"/>
            <a:ext cx="584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Аншлиф и наложенная поверх него маска</a:t>
            </a:r>
          </a:p>
        </p:txBody>
      </p:sp>
    </p:spTree>
    <p:extLst>
      <p:ext uri="{BB962C8B-B14F-4D97-AF65-F5344CB8AC3E}">
        <p14:creationId xmlns:p14="http://schemas.microsoft.com/office/powerpoint/2010/main" val="3028728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>
            <a:extLst>
              <a:ext uri="{FF2B5EF4-FFF2-40B4-BE49-F238E27FC236}">
                <a16:creationId xmlns:a16="http://schemas.microsoft.com/office/drawing/2014/main" id="{B8DBB725-46A5-4DD2-BBA7-0C7EE8C353C2}"/>
              </a:ext>
            </a:extLst>
          </p:cNvPr>
          <p:cNvSpPr txBox="1">
            <a:spLocks/>
          </p:cNvSpPr>
          <p:nvPr/>
        </p:nvSpPr>
        <p:spPr bwMode="auto">
          <a:xfrm>
            <a:off x="152400" y="-223"/>
            <a:ext cx="11887200" cy="1196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ru-RU" altLang="en-US" kern="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Что нужно улучшить в алгоритме?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373AA-66E2-48C7-8A40-FB80AABA3F78}"/>
              </a:ext>
            </a:extLst>
          </p:cNvPr>
          <p:cNvSpPr txBox="1"/>
          <p:nvPr/>
        </p:nvSpPr>
        <p:spPr>
          <a:xfrm>
            <a:off x="551384" y="1012086"/>
            <a:ext cx="582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Схема работы алгоритма адаптации сейчас: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73D5D-C42A-44DC-8BEC-736CE23FC5DE}"/>
              </a:ext>
            </a:extLst>
          </p:cNvPr>
          <p:cNvSpPr txBox="1"/>
          <p:nvPr/>
        </p:nvSpPr>
        <p:spPr>
          <a:xfrm>
            <a:off x="1714254" y="1493972"/>
            <a:ext cx="2061999" cy="715089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Входное изображение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08D0669-F0E9-42DC-BA74-C003466F648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745253" y="2209061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18826A-CF1F-4CDA-93BB-C182490F72C2}"/>
              </a:ext>
            </a:extLst>
          </p:cNvPr>
          <p:cNvSpPr txBox="1"/>
          <p:nvPr/>
        </p:nvSpPr>
        <p:spPr>
          <a:xfrm>
            <a:off x="874233" y="2773446"/>
            <a:ext cx="3742039" cy="6463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Совмещаем изображение с </a:t>
            </a:r>
            <a:r>
              <a:rPr lang="ru-RU" dirty="0" err="1">
                <a:latin typeface="Bookman Old Style" panose="02050604050505020204" pitchFamily="18" charset="0"/>
              </a:rPr>
              <a:t>референсным</a:t>
            </a:r>
            <a:r>
              <a:rPr lang="ru-RU" dirty="0">
                <a:latin typeface="Bookman Old Style" panose="02050604050505020204" pitchFamily="18" charset="0"/>
              </a:rPr>
              <a:t> (сдвиг, поворот)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F52E3F6A-EEA9-40EA-BE5A-CC79D77396E0}"/>
              </a:ext>
            </a:extLst>
          </p:cNvPr>
          <p:cNvCxnSpPr>
            <a:cxnSpLocks/>
          </p:cNvCxnSpPr>
          <p:nvPr/>
        </p:nvCxnSpPr>
        <p:spPr>
          <a:xfrm flipH="1">
            <a:off x="2745253" y="3414035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07D7B8-84B9-4824-8F1E-C34A43422498}"/>
              </a:ext>
            </a:extLst>
          </p:cNvPr>
          <p:cNvSpPr txBox="1"/>
          <p:nvPr/>
        </p:nvSpPr>
        <p:spPr>
          <a:xfrm>
            <a:off x="1053066" y="3970937"/>
            <a:ext cx="3384374" cy="6463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Цветокоррекция входного изображения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CFD57-11E3-4690-ACBE-DB1C39C8DA0F}"/>
              </a:ext>
            </a:extLst>
          </p:cNvPr>
          <p:cNvSpPr txBox="1"/>
          <p:nvPr/>
        </p:nvSpPr>
        <p:spPr>
          <a:xfrm>
            <a:off x="1528860" y="5189135"/>
            <a:ext cx="2432781" cy="715089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Адаптированное изображение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548A3D44-57F9-44F0-AE2E-5E1F36738EB9}"/>
              </a:ext>
            </a:extLst>
          </p:cNvPr>
          <p:cNvCxnSpPr>
            <a:cxnSpLocks/>
          </p:cNvCxnSpPr>
          <p:nvPr/>
        </p:nvCxnSpPr>
        <p:spPr>
          <a:xfrm flipH="1">
            <a:off x="2745251" y="4617268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430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>
            <a:extLst>
              <a:ext uri="{FF2B5EF4-FFF2-40B4-BE49-F238E27FC236}">
                <a16:creationId xmlns:a16="http://schemas.microsoft.com/office/drawing/2014/main" id="{B8DBB725-46A5-4DD2-BBA7-0C7EE8C353C2}"/>
              </a:ext>
            </a:extLst>
          </p:cNvPr>
          <p:cNvSpPr txBox="1">
            <a:spLocks/>
          </p:cNvSpPr>
          <p:nvPr/>
        </p:nvSpPr>
        <p:spPr bwMode="auto">
          <a:xfrm>
            <a:off x="152400" y="-223"/>
            <a:ext cx="11887200" cy="1196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ru-RU" altLang="en-US" kern="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Что нужно улучшить в алгоритме?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373AA-66E2-48C7-8A40-FB80AABA3F78}"/>
              </a:ext>
            </a:extLst>
          </p:cNvPr>
          <p:cNvSpPr txBox="1"/>
          <p:nvPr/>
        </p:nvSpPr>
        <p:spPr>
          <a:xfrm>
            <a:off x="551384" y="1012086"/>
            <a:ext cx="582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Схема работы алгоритма адаптации сейчас: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73D5D-C42A-44DC-8BEC-736CE23FC5DE}"/>
              </a:ext>
            </a:extLst>
          </p:cNvPr>
          <p:cNvSpPr txBox="1"/>
          <p:nvPr/>
        </p:nvSpPr>
        <p:spPr>
          <a:xfrm>
            <a:off x="1714254" y="1493972"/>
            <a:ext cx="2061999" cy="715089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Входное изображение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08D0669-F0E9-42DC-BA74-C003466F648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745253" y="2209061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18826A-CF1F-4CDA-93BB-C182490F72C2}"/>
              </a:ext>
            </a:extLst>
          </p:cNvPr>
          <p:cNvSpPr txBox="1"/>
          <p:nvPr/>
        </p:nvSpPr>
        <p:spPr>
          <a:xfrm>
            <a:off x="874233" y="2773446"/>
            <a:ext cx="3742039" cy="6463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Совмещаем изображение с </a:t>
            </a:r>
            <a:r>
              <a:rPr lang="ru-RU" dirty="0" err="1">
                <a:latin typeface="Bookman Old Style" panose="02050604050505020204" pitchFamily="18" charset="0"/>
              </a:rPr>
              <a:t>референсным</a:t>
            </a:r>
            <a:r>
              <a:rPr lang="ru-RU" dirty="0">
                <a:latin typeface="Bookman Old Style" panose="02050604050505020204" pitchFamily="18" charset="0"/>
              </a:rPr>
              <a:t> (сдвиг, поворот)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F52E3F6A-EEA9-40EA-BE5A-CC79D77396E0}"/>
              </a:ext>
            </a:extLst>
          </p:cNvPr>
          <p:cNvCxnSpPr>
            <a:cxnSpLocks/>
          </p:cNvCxnSpPr>
          <p:nvPr/>
        </p:nvCxnSpPr>
        <p:spPr>
          <a:xfrm flipH="1">
            <a:off x="2745253" y="3414035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07D7B8-84B9-4824-8F1E-C34A43422498}"/>
              </a:ext>
            </a:extLst>
          </p:cNvPr>
          <p:cNvSpPr txBox="1"/>
          <p:nvPr/>
        </p:nvSpPr>
        <p:spPr>
          <a:xfrm>
            <a:off x="1053066" y="3970937"/>
            <a:ext cx="3384374" cy="6463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Цветокоррекция входного изображения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CFD57-11E3-4690-ACBE-DB1C39C8DA0F}"/>
              </a:ext>
            </a:extLst>
          </p:cNvPr>
          <p:cNvSpPr txBox="1"/>
          <p:nvPr/>
        </p:nvSpPr>
        <p:spPr>
          <a:xfrm>
            <a:off x="1528860" y="5189135"/>
            <a:ext cx="2432781" cy="715089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Адаптированное изображение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548A3D44-57F9-44F0-AE2E-5E1F36738EB9}"/>
              </a:ext>
            </a:extLst>
          </p:cNvPr>
          <p:cNvCxnSpPr>
            <a:cxnSpLocks/>
          </p:cNvCxnSpPr>
          <p:nvPr/>
        </p:nvCxnSpPr>
        <p:spPr>
          <a:xfrm flipH="1">
            <a:off x="2745251" y="4617268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169212C-0D09-4530-B010-17AD4CE1941E}"/>
              </a:ext>
            </a:extLst>
          </p:cNvPr>
          <p:cNvCxnSpPr>
            <a:cxnSpLocks/>
          </p:cNvCxnSpPr>
          <p:nvPr/>
        </p:nvCxnSpPr>
        <p:spPr>
          <a:xfrm flipH="1">
            <a:off x="3776253" y="2321615"/>
            <a:ext cx="1030999" cy="438606"/>
          </a:xfrm>
          <a:prstGeom prst="straightConnector1">
            <a:avLst/>
          </a:prstGeom>
          <a:ln>
            <a:solidFill>
              <a:srgbClr val="FF808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980EE9-B135-4FE5-B7A1-506BB7B3FA29}"/>
              </a:ext>
            </a:extLst>
          </p:cNvPr>
          <p:cNvSpPr txBox="1"/>
          <p:nvPr/>
        </p:nvSpPr>
        <p:spPr>
          <a:xfrm>
            <a:off x="4812999" y="1493972"/>
            <a:ext cx="3456384" cy="923330"/>
          </a:xfrm>
          <a:prstGeom prst="rect">
            <a:avLst/>
          </a:prstGeom>
          <a:ln>
            <a:solidFill>
              <a:srgbClr val="FF80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С использованием полной маски сегментации </a:t>
            </a:r>
            <a:r>
              <a:rPr lang="ru-RU" dirty="0" err="1">
                <a:latin typeface="Bookman Old Style" panose="02050604050505020204" pitchFamily="18" charset="0"/>
              </a:rPr>
              <a:t>референсного</a:t>
            </a:r>
            <a:r>
              <a:rPr lang="ru-RU" dirty="0">
                <a:latin typeface="Bookman Old Style" panose="02050604050505020204" pitchFamily="18" charset="0"/>
              </a:rPr>
              <a:t> изображения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B1885EB-78A8-4FF8-8131-62D0775F7ACA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961641" y="4617268"/>
            <a:ext cx="968844" cy="433368"/>
          </a:xfrm>
          <a:prstGeom prst="straightConnector1">
            <a:avLst/>
          </a:prstGeom>
          <a:ln>
            <a:solidFill>
              <a:srgbClr val="FF808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8D433C-1DB0-44F2-8E8B-EF5761646D29}"/>
              </a:ext>
            </a:extLst>
          </p:cNvPr>
          <p:cNvSpPr txBox="1"/>
          <p:nvPr/>
        </p:nvSpPr>
        <p:spPr>
          <a:xfrm>
            <a:off x="4930485" y="4727470"/>
            <a:ext cx="3456384" cy="646331"/>
          </a:xfrm>
          <a:prstGeom prst="rect">
            <a:avLst/>
          </a:prstGeom>
          <a:ln>
            <a:solidFill>
              <a:srgbClr val="FF80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С использованием </a:t>
            </a:r>
            <a:r>
              <a:rPr lang="ru-RU" dirty="0" err="1">
                <a:latin typeface="Bookman Old Style" panose="02050604050505020204" pitchFamily="18" charset="0"/>
              </a:rPr>
              <a:t>референсного</a:t>
            </a:r>
            <a:r>
              <a:rPr lang="ru-RU" dirty="0">
                <a:latin typeface="Bookman Old Style" panose="02050604050505020204" pitchFamily="18" charset="0"/>
              </a:rPr>
              <a:t> изображения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3126334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5">
            <a:extLst>
              <a:ext uri="{FF2B5EF4-FFF2-40B4-BE49-F238E27FC236}">
                <a16:creationId xmlns:a16="http://schemas.microsoft.com/office/drawing/2014/main" id="{B8DBB725-46A5-4DD2-BBA7-0C7EE8C353C2}"/>
              </a:ext>
            </a:extLst>
          </p:cNvPr>
          <p:cNvSpPr txBox="1">
            <a:spLocks/>
          </p:cNvSpPr>
          <p:nvPr/>
        </p:nvSpPr>
        <p:spPr bwMode="auto">
          <a:xfrm>
            <a:off x="152400" y="-223"/>
            <a:ext cx="11887200" cy="11969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</a:defRPr>
            </a:lvl9pPr>
          </a:lstStyle>
          <a:p>
            <a:r>
              <a:rPr lang="ru-RU" altLang="en-US" kern="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Что нужно улучшить в алгоритме?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2373AA-66E2-48C7-8A40-FB80AABA3F78}"/>
              </a:ext>
            </a:extLst>
          </p:cNvPr>
          <p:cNvSpPr txBox="1"/>
          <p:nvPr/>
        </p:nvSpPr>
        <p:spPr>
          <a:xfrm>
            <a:off x="551384" y="1012086"/>
            <a:ext cx="5825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latin typeface="Bookman Old Style" panose="02050604050505020204" pitchFamily="18" charset="0"/>
              </a:rPr>
              <a:t>Схема работы алгоритма адаптации сейчас: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373D5D-C42A-44DC-8BEC-736CE23FC5DE}"/>
              </a:ext>
            </a:extLst>
          </p:cNvPr>
          <p:cNvSpPr txBox="1"/>
          <p:nvPr/>
        </p:nvSpPr>
        <p:spPr>
          <a:xfrm>
            <a:off x="1714254" y="1493972"/>
            <a:ext cx="2061999" cy="715089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Входное изображение</a:t>
            </a:r>
          </a:p>
        </p:txBody>
      </p:sp>
      <p:cxnSp>
        <p:nvCxnSpPr>
          <p:cNvPr id="26" name="Прямая со стрелкой 25">
            <a:extLst>
              <a:ext uri="{FF2B5EF4-FFF2-40B4-BE49-F238E27FC236}">
                <a16:creationId xmlns:a16="http://schemas.microsoft.com/office/drawing/2014/main" id="{008D0669-F0E9-42DC-BA74-C003466F648B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2745253" y="2209061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018826A-CF1F-4CDA-93BB-C182490F72C2}"/>
              </a:ext>
            </a:extLst>
          </p:cNvPr>
          <p:cNvSpPr txBox="1"/>
          <p:nvPr/>
        </p:nvSpPr>
        <p:spPr>
          <a:xfrm>
            <a:off x="874233" y="2773446"/>
            <a:ext cx="3742039" cy="6463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Совмещаем изображение с </a:t>
            </a:r>
            <a:r>
              <a:rPr lang="ru-RU" dirty="0" err="1">
                <a:latin typeface="Bookman Old Style" panose="02050604050505020204" pitchFamily="18" charset="0"/>
              </a:rPr>
              <a:t>референсным</a:t>
            </a:r>
            <a:r>
              <a:rPr lang="ru-RU" dirty="0">
                <a:latin typeface="Bookman Old Style" panose="02050604050505020204" pitchFamily="18" charset="0"/>
              </a:rPr>
              <a:t> (сдвиг, поворот)</a:t>
            </a:r>
          </a:p>
        </p:txBody>
      </p:sp>
      <p:cxnSp>
        <p:nvCxnSpPr>
          <p:cNvPr id="37" name="Прямая со стрелкой 36">
            <a:extLst>
              <a:ext uri="{FF2B5EF4-FFF2-40B4-BE49-F238E27FC236}">
                <a16:creationId xmlns:a16="http://schemas.microsoft.com/office/drawing/2014/main" id="{F52E3F6A-EEA9-40EA-BE5A-CC79D77396E0}"/>
              </a:ext>
            </a:extLst>
          </p:cNvPr>
          <p:cNvCxnSpPr>
            <a:cxnSpLocks/>
          </p:cNvCxnSpPr>
          <p:nvPr/>
        </p:nvCxnSpPr>
        <p:spPr>
          <a:xfrm flipH="1">
            <a:off x="2745253" y="3414035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07D7B8-84B9-4824-8F1E-C34A43422498}"/>
              </a:ext>
            </a:extLst>
          </p:cNvPr>
          <p:cNvSpPr txBox="1"/>
          <p:nvPr/>
        </p:nvSpPr>
        <p:spPr>
          <a:xfrm>
            <a:off x="1053066" y="3970937"/>
            <a:ext cx="3384374" cy="646331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Цветокоррекция входного изображения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4CFD57-11E3-4690-ACBE-DB1C39C8DA0F}"/>
              </a:ext>
            </a:extLst>
          </p:cNvPr>
          <p:cNvSpPr txBox="1"/>
          <p:nvPr/>
        </p:nvSpPr>
        <p:spPr>
          <a:xfrm>
            <a:off x="1528860" y="5189135"/>
            <a:ext cx="2432781" cy="715089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Адаптированное изображение</a:t>
            </a:r>
          </a:p>
        </p:txBody>
      </p:sp>
      <p:cxnSp>
        <p:nvCxnSpPr>
          <p:cNvPr id="40" name="Прямая со стрелкой 39">
            <a:extLst>
              <a:ext uri="{FF2B5EF4-FFF2-40B4-BE49-F238E27FC236}">
                <a16:creationId xmlns:a16="http://schemas.microsoft.com/office/drawing/2014/main" id="{548A3D44-57F9-44F0-AE2E-5E1F36738EB9}"/>
              </a:ext>
            </a:extLst>
          </p:cNvPr>
          <p:cNvCxnSpPr>
            <a:cxnSpLocks/>
          </p:cNvCxnSpPr>
          <p:nvPr/>
        </p:nvCxnSpPr>
        <p:spPr>
          <a:xfrm flipH="1">
            <a:off x="2745251" y="4617268"/>
            <a:ext cx="1" cy="571867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Прямая со стрелкой 10">
            <a:extLst>
              <a:ext uri="{FF2B5EF4-FFF2-40B4-BE49-F238E27FC236}">
                <a16:creationId xmlns:a16="http://schemas.microsoft.com/office/drawing/2014/main" id="{A169212C-0D09-4530-B010-17AD4CE1941E}"/>
              </a:ext>
            </a:extLst>
          </p:cNvPr>
          <p:cNvCxnSpPr>
            <a:cxnSpLocks/>
          </p:cNvCxnSpPr>
          <p:nvPr/>
        </p:nvCxnSpPr>
        <p:spPr>
          <a:xfrm flipH="1">
            <a:off x="3776253" y="2321615"/>
            <a:ext cx="1030999" cy="438606"/>
          </a:xfrm>
          <a:prstGeom prst="straightConnector1">
            <a:avLst/>
          </a:prstGeom>
          <a:ln>
            <a:solidFill>
              <a:srgbClr val="FF808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B980EE9-B135-4FE5-B7A1-506BB7B3FA29}"/>
              </a:ext>
            </a:extLst>
          </p:cNvPr>
          <p:cNvSpPr txBox="1"/>
          <p:nvPr/>
        </p:nvSpPr>
        <p:spPr>
          <a:xfrm>
            <a:off x="4812999" y="1493972"/>
            <a:ext cx="3456384" cy="923330"/>
          </a:xfrm>
          <a:prstGeom prst="rect">
            <a:avLst/>
          </a:prstGeom>
          <a:ln>
            <a:solidFill>
              <a:srgbClr val="FF80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С использованием </a:t>
            </a:r>
            <a:r>
              <a:rPr lang="ru-RU" b="1" dirty="0">
                <a:latin typeface="Bookman Old Style" panose="02050604050505020204" pitchFamily="18" charset="0"/>
              </a:rPr>
              <a:t>полной маски сегментации </a:t>
            </a:r>
            <a:r>
              <a:rPr lang="ru-RU" dirty="0" err="1">
                <a:latin typeface="Bookman Old Style" panose="02050604050505020204" pitchFamily="18" charset="0"/>
              </a:rPr>
              <a:t>референсного</a:t>
            </a:r>
            <a:r>
              <a:rPr lang="ru-RU" dirty="0">
                <a:latin typeface="Bookman Old Style" panose="02050604050505020204" pitchFamily="18" charset="0"/>
              </a:rPr>
              <a:t> изображения</a:t>
            </a: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1B1885EB-78A8-4FF8-8131-62D0775F7ACA}"/>
              </a:ext>
            </a:extLst>
          </p:cNvPr>
          <p:cNvCxnSpPr>
            <a:cxnSpLocks/>
            <a:stCxn id="18" idx="1"/>
          </p:cNvCxnSpPr>
          <p:nvPr/>
        </p:nvCxnSpPr>
        <p:spPr>
          <a:xfrm flipH="1" flipV="1">
            <a:off x="3961641" y="4617268"/>
            <a:ext cx="968844" cy="433368"/>
          </a:xfrm>
          <a:prstGeom prst="straightConnector1">
            <a:avLst/>
          </a:prstGeom>
          <a:ln>
            <a:solidFill>
              <a:srgbClr val="FF8080"/>
            </a:solidFill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8D433C-1DB0-44F2-8E8B-EF5761646D29}"/>
              </a:ext>
            </a:extLst>
          </p:cNvPr>
          <p:cNvSpPr txBox="1"/>
          <p:nvPr/>
        </p:nvSpPr>
        <p:spPr>
          <a:xfrm>
            <a:off x="4930485" y="4727470"/>
            <a:ext cx="3456384" cy="646331"/>
          </a:xfrm>
          <a:prstGeom prst="rect">
            <a:avLst/>
          </a:prstGeom>
          <a:ln>
            <a:solidFill>
              <a:srgbClr val="FF808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С использованием </a:t>
            </a:r>
            <a:r>
              <a:rPr lang="ru-RU" dirty="0" err="1">
                <a:latin typeface="Bookman Old Style" panose="02050604050505020204" pitchFamily="18" charset="0"/>
              </a:rPr>
              <a:t>референсного</a:t>
            </a:r>
            <a:r>
              <a:rPr lang="ru-RU" dirty="0">
                <a:latin typeface="Bookman Old Style" panose="02050604050505020204" pitchFamily="18" charset="0"/>
              </a:rPr>
              <a:t> изображения</a:t>
            </a:r>
          </a:p>
        </p:txBody>
      </p:sp>
      <p:pic>
        <p:nvPicPr>
          <p:cNvPr id="27650" name="Picture 2" descr="Woman Gesturing No: Light Skin Tone on Apple iOS 15.4">
            <a:extLst>
              <a:ext uri="{FF2B5EF4-FFF2-40B4-BE49-F238E27FC236}">
                <a16:creationId xmlns:a16="http://schemas.microsoft.com/office/drawing/2014/main" id="{1FDD6D39-9FC3-4EB7-A36B-210FB1A6C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3" y="1550065"/>
            <a:ext cx="811143" cy="8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DF5E77-0A6C-449D-9A99-23888B024675}"/>
              </a:ext>
            </a:extLst>
          </p:cNvPr>
          <p:cNvSpPr txBox="1"/>
          <p:nvPr/>
        </p:nvSpPr>
        <p:spPr>
          <a:xfrm>
            <a:off x="9226175" y="1632470"/>
            <a:ext cx="2975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Bookman Old Style" panose="02050604050505020204" pitchFamily="18" charset="0"/>
              </a:rPr>
              <a:t>Слишком дорого, будем</a:t>
            </a:r>
          </a:p>
          <a:p>
            <a:r>
              <a:rPr lang="ru-RU" dirty="0">
                <a:latin typeface="Bookman Old Style" panose="02050604050505020204" pitchFamily="18" charset="0"/>
              </a:rPr>
              <a:t>от этого избавляться!</a:t>
            </a:r>
          </a:p>
        </p:txBody>
      </p:sp>
    </p:spTree>
    <p:extLst>
      <p:ext uri="{BB962C8B-B14F-4D97-AF65-F5344CB8AC3E}">
        <p14:creationId xmlns:p14="http://schemas.microsoft.com/office/powerpoint/2010/main" val="8020650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План работы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A01AD-7116-4EDE-8291-B3C6780CD92F}"/>
              </a:ext>
            </a:extLst>
          </p:cNvPr>
          <p:cNvSpPr txBox="1"/>
          <p:nvPr/>
        </p:nvSpPr>
        <p:spPr>
          <a:xfrm flipH="1">
            <a:off x="1055440" y="915419"/>
            <a:ext cx="1008112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Получение </a:t>
            </a:r>
            <a:r>
              <a:rPr lang="ru-RU" b="1" dirty="0" err="1">
                <a:latin typeface="Bookman Old Style" panose="02050604050505020204" pitchFamily="18" charset="0"/>
              </a:rPr>
              <a:t>датасета</a:t>
            </a:r>
            <a:r>
              <a:rPr lang="ru-RU" dirty="0">
                <a:latin typeface="Bookman Old Style" panose="02050604050505020204" pitchFamily="18" charset="0"/>
              </a:rPr>
              <a:t>, содержащего размеченные </a:t>
            </a:r>
            <a:r>
              <a:rPr lang="ru-RU" dirty="0" err="1">
                <a:latin typeface="Bookman Old Style" panose="02050604050505020204" pitchFamily="18" charset="0"/>
              </a:rPr>
              <a:t>референсные</a:t>
            </a:r>
            <a:r>
              <a:rPr lang="ru-RU" dirty="0">
                <a:latin typeface="Bookman Old Style" panose="02050604050505020204" pitchFamily="18" charset="0"/>
              </a:rPr>
              <a:t> изображения и вариации этих изображений в различных условиях съемки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Разработка </a:t>
            </a:r>
            <a:r>
              <a:rPr lang="ru-RU" b="1" dirty="0">
                <a:latin typeface="Bookman Old Style" panose="02050604050505020204" pitchFamily="18" charset="0"/>
              </a:rPr>
              <a:t>алгоритма</a:t>
            </a:r>
            <a:r>
              <a:rPr lang="ru-RU" dirty="0">
                <a:latin typeface="Bookman Old Style" panose="02050604050505020204" pitchFamily="18" charset="0"/>
              </a:rPr>
              <a:t>, реализующего</a:t>
            </a: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совмещение изображения с </a:t>
            </a:r>
            <a:r>
              <a:rPr lang="ru-RU" dirty="0" err="1">
                <a:latin typeface="Bookman Old Style" panose="02050604050505020204" pitchFamily="18" charset="0"/>
              </a:rPr>
              <a:t>референсным</a:t>
            </a:r>
            <a:r>
              <a:rPr lang="ru-RU" dirty="0">
                <a:latin typeface="Bookman Old Style" panose="02050604050505020204" pitchFamily="18" charset="0"/>
              </a:rPr>
              <a:t>,</a:t>
            </a: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приведение цветовых распределений изображения к </a:t>
            </a:r>
            <a:r>
              <a:rPr lang="ru-RU" dirty="0" err="1">
                <a:latin typeface="Bookman Old Style" panose="02050604050505020204" pitchFamily="18" charset="0"/>
              </a:rPr>
              <a:t>референсному</a:t>
            </a:r>
            <a:endParaRPr lang="ru-RU" dirty="0">
              <a:latin typeface="Bookman Old Style" panose="02050604050505020204" pitchFamily="18" charset="0"/>
            </a:endParaRP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Адаптация алгоритма для </a:t>
            </a:r>
            <a:r>
              <a:rPr lang="en-US" b="1" dirty="0">
                <a:latin typeface="Bookman Old Style" panose="02050604050505020204" pitchFamily="18" charset="0"/>
              </a:rPr>
              <a:t>software </a:t>
            </a:r>
            <a:r>
              <a:rPr lang="ru-RU" b="1" dirty="0">
                <a:latin typeface="Bookman Old Style" panose="02050604050505020204" pitchFamily="18" charset="0"/>
              </a:rPr>
              <a:t>калибровки</a:t>
            </a:r>
          </a:p>
          <a:p>
            <a:pPr>
              <a:buClr>
                <a:schemeClr val="accent6">
                  <a:lumMod val="50000"/>
                </a:schemeClr>
              </a:buClr>
            </a:pPr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24578" name="Picture 2" descr="Check Mark Button on Apple iOS 15.4">
            <a:extLst>
              <a:ext uri="{FF2B5EF4-FFF2-40B4-BE49-F238E27FC236}">
                <a16:creationId xmlns:a16="http://schemas.microsoft.com/office/drawing/2014/main" id="{CE928F53-CEAD-4B39-9E3A-D5C962B34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956069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Button on Apple iOS 15.4">
            <a:extLst>
              <a:ext uri="{FF2B5EF4-FFF2-40B4-BE49-F238E27FC236}">
                <a16:creationId xmlns:a16="http://schemas.microsoft.com/office/drawing/2014/main" id="{EF4B1B1B-B61E-4D04-95EC-D3761D49B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7281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1081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Software </a:t>
            </a:r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калибровка</a:t>
            </a:r>
          </a:p>
        </p:txBody>
      </p:sp>
      <p:pic>
        <p:nvPicPr>
          <p:cNvPr id="4" name="Рисунок 3" descr="Изображение выглядит как еда, шоколад&#10;&#10;Автоматически созданное описание">
            <a:extLst>
              <a:ext uri="{FF2B5EF4-FFF2-40B4-BE49-F238E27FC236}">
                <a16:creationId xmlns:a16="http://schemas.microsoft.com/office/drawing/2014/main" id="{C4FDE3F3-1B93-4E36-B8DB-72BB6E7A5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13198"/>
            <a:ext cx="2880320" cy="2160240"/>
          </a:xfrm>
          <a:prstGeom prst="rect">
            <a:avLst/>
          </a:prstGeom>
        </p:spPr>
      </p:pic>
      <p:pic>
        <p:nvPicPr>
          <p:cNvPr id="7" name="Рисунок 6" descr="Изображение выглядит как шоколад, внутренний, еда, десерт&#10;&#10;Автоматически созданное описание">
            <a:extLst>
              <a:ext uri="{FF2B5EF4-FFF2-40B4-BE49-F238E27FC236}">
                <a16:creationId xmlns:a16="http://schemas.microsoft.com/office/drawing/2014/main" id="{C16B679A-A8EE-476F-AFE6-49D478D341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66" y="1513198"/>
            <a:ext cx="2880320" cy="216024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орт, шоколад, еда, сливки&#10;&#10;Автоматически созданное описание">
            <a:extLst>
              <a:ext uri="{FF2B5EF4-FFF2-40B4-BE49-F238E27FC236}">
                <a16:creationId xmlns:a16="http://schemas.microsoft.com/office/drawing/2014/main" id="{B2AD64D1-3FC1-4E72-A5B2-7D7A0474F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19" y="1513198"/>
            <a:ext cx="2880320" cy="2160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70AD4-620B-46F4-A9B0-B56EBC770B64}"/>
              </a:ext>
            </a:extLst>
          </p:cNvPr>
          <p:cNvSpPr txBox="1"/>
          <p:nvPr/>
        </p:nvSpPr>
        <p:spPr>
          <a:xfrm>
            <a:off x="695400" y="836712"/>
            <a:ext cx="100943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Пользователь делает несколько снимков аншлифов, на которых присутствуют распространенные минералы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>
              <a:buClr>
                <a:schemeClr val="accent6">
                  <a:lumMod val="50000"/>
                </a:schemeClr>
              </a:buClr>
            </a:pPr>
            <a:endParaRPr lang="ru-RU" dirty="0">
              <a:latin typeface="Bookman Old Style" panose="02050604050505020204" pitchFamily="18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2C5CA7F4-7261-4C54-8E78-7E26B66EE9BC}"/>
                  </a:ext>
                </a:extLst>
              </p14:cNvPr>
              <p14:cNvContentPartPr/>
              <p14:nvPr/>
            </p14:nvContentPartPr>
            <p14:xfrm>
              <a:off x="1611154" y="2144297"/>
              <a:ext cx="360" cy="360"/>
            </p14:xfrm>
          </p:contentPart>
        </mc:Choice>
        <mc:Fallback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2C5CA7F4-7261-4C54-8E78-7E26B66EE9B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02154" y="213565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0485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Software </a:t>
            </a:r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калибровка</a:t>
            </a:r>
          </a:p>
        </p:txBody>
      </p:sp>
      <p:pic>
        <p:nvPicPr>
          <p:cNvPr id="4" name="Рисунок 3" descr="Изображение выглядит как еда, шоколад&#10;&#10;Автоматически созданное описание">
            <a:extLst>
              <a:ext uri="{FF2B5EF4-FFF2-40B4-BE49-F238E27FC236}">
                <a16:creationId xmlns:a16="http://schemas.microsoft.com/office/drawing/2014/main" id="{C4FDE3F3-1B93-4E36-B8DB-72BB6E7A52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513198"/>
            <a:ext cx="2880320" cy="2160240"/>
          </a:xfrm>
          <a:prstGeom prst="rect">
            <a:avLst/>
          </a:prstGeom>
        </p:spPr>
      </p:pic>
      <p:pic>
        <p:nvPicPr>
          <p:cNvPr id="7" name="Рисунок 6" descr="Изображение выглядит как шоколад, внутренний, еда, десерт&#10;&#10;Автоматически созданное описание">
            <a:extLst>
              <a:ext uri="{FF2B5EF4-FFF2-40B4-BE49-F238E27FC236}">
                <a16:creationId xmlns:a16="http://schemas.microsoft.com/office/drawing/2014/main" id="{C16B679A-A8EE-476F-AFE6-49D478D341B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66" y="1513198"/>
            <a:ext cx="2880320" cy="2160240"/>
          </a:xfrm>
          <a:prstGeom prst="rect">
            <a:avLst/>
          </a:prstGeom>
        </p:spPr>
      </p:pic>
      <p:pic>
        <p:nvPicPr>
          <p:cNvPr id="9" name="Рисунок 8" descr="Изображение выглядит как торт, шоколад, еда, сливки&#10;&#10;Автоматически созданное описание">
            <a:extLst>
              <a:ext uri="{FF2B5EF4-FFF2-40B4-BE49-F238E27FC236}">
                <a16:creationId xmlns:a16="http://schemas.microsoft.com/office/drawing/2014/main" id="{B2AD64D1-3FC1-4E72-A5B2-7D7A0474FF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19" y="1513198"/>
            <a:ext cx="2880320" cy="21602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C70AD4-620B-46F4-A9B0-B56EBC770B64}"/>
              </a:ext>
            </a:extLst>
          </p:cNvPr>
          <p:cNvSpPr txBox="1"/>
          <p:nvPr/>
        </p:nvSpPr>
        <p:spPr>
          <a:xfrm>
            <a:off x="695400" y="836712"/>
            <a:ext cx="100943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Пользователь делает несколько снимков аншлифов, на которых присутствуют распространенные минералы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Пользователь штрихами или точками наносит разметку некоторых материалов</a:t>
            </a:r>
          </a:p>
        </p:txBody>
      </p:sp>
      <p:pic>
        <p:nvPicPr>
          <p:cNvPr id="10" name="Рисунок 9" descr="Изображение выглядит как еда, шоколад&#10;&#10;Автоматически созданное описание">
            <a:extLst>
              <a:ext uri="{FF2B5EF4-FFF2-40B4-BE49-F238E27FC236}">
                <a16:creationId xmlns:a16="http://schemas.microsoft.com/office/drawing/2014/main" id="{74A18C68-A359-4CED-BCA0-34EFED9CE0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4439871"/>
            <a:ext cx="2880320" cy="2160240"/>
          </a:xfrm>
          <a:prstGeom prst="rect">
            <a:avLst/>
          </a:prstGeom>
        </p:spPr>
      </p:pic>
      <p:pic>
        <p:nvPicPr>
          <p:cNvPr id="11" name="Рисунок 10" descr="Изображение выглядит как шоколад, внутренний, еда, десерт&#10;&#10;Автоматически созданное описание">
            <a:extLst>
              <a:ext uri="{FF2B5EF4-FFF2-40B4-BE49-F238E27FC236}">
                <a16:creationId xmlns:a16="http://schemas.microsoft.com/office/drawing/2014/main" id="{775B5E9E-446C-44DF-8866-83B5F72F20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466" y="4439871"/>
            <a:ext cx="2880320" cy="2160240"/>
          </a:xfrm>
          <a:prstGeom prst="rect">
            <a:avLst/>
          </a:prstGeom>
        </p:spPr>
      </p:pic>
      <p:pic>
        <p:nvPicPr>
          <p:cNvPr id="12" name="Рисунок 11" descr="Изображение выглядит как торт, шоколад, еда, сливки&#10;&#10;Автоматически созданное описание">
            <a:extLst>
              <a:ext uri="{FF2B5EF4-FFF2-40B4-BE49-F238E27FC236}">
                <a16:creationId xmlns:a16="http://schemas.microsoft.com/office/drawing/2014/main" id="{7FD1B31D-99AE-42D9-9880-48098656C2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719" y="4439871"/>
            <a:ext cx="2880320" cy="21602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Рукописный ввод 7">
                <a:extLst>
                  <a:ext uri="{FF2B5EF4-FFF2-40B4-BE49-F238E27FC236}">
                    <a16:creationId xmlns:a16="http://schemas.microsoft.com/office/drawing/2014/main" id="{3BB44F9C-F6A4-4E9A-8DB6-012D218C29CC}"/>
                  </a:ext>
                </a:extLst>
              </p14:cNvPr>
              <p14:cNvContentPartPr/>
              <p14:nvPr/>
            </p14:nvContentPartPr>
            <p14:xfrm>
              <a:off x="3435274" y="5542697"/>
              <a:ext cx="381240" cy="337680"/>
            </p14:xfrm>
          </p:contentPart>
        </mc:Choice>
        <mc:Fallback>
          <p:pic>
            <p:nvPicPr>
              <p:cNvPr id="8" name="Рукописный ввод 7">
                <a:extLst>
                  <a:ext uri="{FF2B5EF4-FFF2-40B4-BE49-F238E27FC236}">
                    <a16:creationId xmlns:a16="http://schemas.microsoft.com/office/drawing/2014/main" id="{3BB44F9C-F6A4-4E9A-8DB6-012D218C29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26274" y="5533707"/>
                <a:ext cx="398880" cy="3553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Рукописный ввод 13">
                <a:extLst>
                  <a:ext uri="{FF2B5EF4-FFF2-40B4-BE49-F238E27FC236}">
                    <a16:creationId xmlns:a16="http://schemas.microsoft.com/office/drawing/2014/main" id="{43EDFF22-30AA-483D-B6BB-8A221AEBF69F}"/>
                  </a:ext>
                </a:extLst>
              </p14:cNvPr>
              <p14:cNvContentPartPr/>
              <p14:nvPr/>
            </p14:nvContentPartPr>
            <p14:xfrm>
              <a:off x="2895634" y="5104577"/>
              <a:ext cx="216000" cy="122760"/>
            </p14:xfrm>
          </p:contentPart>
        </mc:Choice>
        <mc:Fallback>
          <p:pic>
            <p:nvPicPr>
              <p:cNvPr id="14" name="Рукописный ввод 13">
                <a:extLst>
                  <a:ext uri="{FF2B5EF4-FFF2-40B4-BE49-F238E27FC236}">
                    <a16:creationId xmlns:a16="http://schemas.microsoft.com/office/drawing/2014/main" id="{43EDFF22-30AA-483D-B6BB-8A221AEBF69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886634" y="5095577"/>
                <a:ext cx="23364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Рукописный ввод 14">
                <a:extLst>
                  <a:ext uri="{FF2B5EF4-FFF2-40B4-BE49-F238E27FC236}">
                    <a16:creationId xmlns:a16="http://schemas.microsoft.com/office/drawing/2014/main" id="{CD0F499C-C392-410E-BEAC-532CE6C93021}"/>
                  </a:ext>
                </a:extLst>
              </p14:cNvPr>
              <p14:cNvContentPartPr/>
              <p14:nvPr/>
            </p14:nvContentPartPr>
            <p14:xfrm>
              <a:off x="1621594" y="5064977"/>
              <a:ext cx="285840" cy="117000"/>
            </p14:xfrm>
          </p:contentPart>
        </mc:Choice>
        <mc:Fallback>
          <p:pic>
            <p:nvPicPr>
              <p:cNvPr id="15" name="Рукописный ввод 14">
                <a:extLst>
                  <a:ext uri="{FF2B5EF4-FFF2-40B4-BE49-F238E27FC236}">
                    <a16:creationId xmlns:a16="http://schemas.microsoft.com/office/drawing/2014/main" id="{CD0F499C-C392-410E-BEAC-532CE6C930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12594" y="5055977"/>
                <a:ext cx="303480" cy="13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Рукописный ввод 15">
                <a:extLst>
                  <a:ext uri="{FF2B5EF4-FFF2-40B4-BE49-F238E27FC236}">
                    <a16:creationId xmlns:a16="http://schemas.microsoft.com/office/drawing/2014/main" id="{74DA64A4-5D61-4C5E-B5F4-02CD8011A290}"/>
                  </a:ext>
                </a:extLst>
              </p14:cNvPr>
              <p14:cNvContentPartPr/>
              <p14:nvPr/>
            </p14:nvContentPartPr>
            <p14:xfrm>
              <a:off x="2253394" y="4627217"/>
              <a:ext cx="152640" cy="195840"/>
            </p14:xfrm>
          </p:contentPart>
        </mc:Choice>
        <mc:Fallback>
          <p:pic>
            <p:nvPicPr>
              <p:cNvPr id="16" name="Рукописный ввод 15">
                <a:extLst>
                  <a:ext uri="{FF2B5EF4-FFF2-40B4-BE49-F238E27FC236}">
                    <a16:creationId xmlns:a16="http://schemas.microsoft.com/office/drawing/2014/main" id="{74DA64A4-5D61-4C5E-B5F4-02CD8011A29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44415" y="4618217"/>
                <a:ext cx="170238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Рукописный ввод 16">
                <a:extLst>
                  <a:ext uri="{FF2B5EF4-FFF2-40B4-BE49-F238E27FC236}">
                    <a16:creationId xmlns:a16="http://schemas.microsoft.com/office/drawing/2014/main" id="{71B715E6-9B18-4A68-B23A-242601437CE7}"/>
                  </a:ext>
                </a:extLst>
              </p14:cNvPr>
              <p14:cNvContentPartPr/>
              <p14:nvPr/>
            </p14:nvContentPartPr>
            <p14:xfrm>
              <a:off x="3809674" y="4571057"/>
              <a:ext cx="196200" cy="113400"/>
            </p14:xfrm>
          </p:contentPart>
        </mc:Choice>
        <mc:Fallback>
          <p:pic>
            <p:nvPicPr>
              <p:cNvPr id="17" name="Рукописный ввод 16">
                <a:extLst>
                  <a:ext uri="{FF2B5EF4-FFF2-40B4-BE49-F238E27FC236}">
                    <a16:creationId xmlns:a16="http://schemas.microsoft.com/office/drawing/2014/main" id="{71B715E6-9B18-4A68-B23A-242601437CE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00674" y="4562057"/>
                <a:ext cx="21384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Рукописный ввод 17">
                <a:extLst>
                  <a:ext uri="{FF2B5EF4-FFF2-40B4-BE49-F238E27FC236}">
                    <a16:creationId xmlns:a16="http://schemas.microsoft.com/office/drawing/2014/main" id="{A2606FFD-54DB-4DFF-9AE0-6D93F2CC3FEE}"/>
                  </a:ext>
                </a:extLst>
              </p14:cNvPr>
              <p14:cNvContentPartPr/>
              <p14:nvPr/>
            </p14:nvContentPartPr>
            <p14:xfrm>
              <a:off x="5007394" y="5705417"/>
              <a:ext cx="263160" cy="183600"/>
            </p14:xfrm>
          </p:contentPart>
        </mc:Choice>
        <mc:Fallback>
          <p:pic>
            <p:nvPicPr>
              <p:cNvPr id="18" name="Рукописный ввод 17">
                <a:extLst>
                  <a:ext uri="{FF2B5EF4-FFF2-40B4-BE49-F238E27FC236}">
                    <a16:creationId xmlns:a16="http://schemas.microsoft.com/office/drawing/2014/main" id="{A2606FFD-54DB-4DFF-9AE0-6D93F2CC3FEE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98406" y="5696417"/>
                <a:ext cx="280776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Рукописный ввод 18">
                <a:extLst>
                  <a:ext uri="{FF2B5EF4-FFF2-40B4-BE49-F238E27FC236}">
                    <a16:creationId xmlns:a16="http://schemas.microsoft.com/office/drawing/2014/main" id="{84DDB9B6-31DA-4819-9476-DF0B299CDFFB}"/>
                  </a:ext>
                </a:extLst>
              </p14:cNvPr>
              <p14:cNvContentPartPr/>
              <p14:nvPr/>
            </p14:nvContentPartPr>
            <p14:xfrm>
              <a:off x="7064434" y="5736017"/>
              <a:ext cx="428760" cy="243000"/>
            </p14:xfrm>
          </p:contentPart>
        </mc:Choice>
        <mc:Fallback>
          <p:pic>
            <p:nvPicPr>
              <p:cNvPr id="19" name="Рукописный ввод 18">
                <a:extLst>
                  <a:ext uri="{FF2B5EF4-FFF2-40B4-BE49-F238E27FC236}">
                    <a16:creationId xmlns:a16="http://schemas.microsoft.com/office/drawing/2014/main" id="{84DDB9B6-31DA-4819-9476-DF0B299CDFF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55434" y="5727017"/>
                <a:ext cx="4464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0" name="Рукописный ввод 19">
                <a:extLst>
                  <a:ext uri="{FF2B5EF4-FFF2-40B4-BE49-F238E27FC236}">
                    <a16:creationId xmlns:a16="http://schemas.microsoft.com/office/drawing/2014/main" id="{5A278709-E66C-4D8F-8F4E-A2A5A90D8CC6}"/>
                  </a:ext>
                </a:extLst>
              </p14:cNvPr>
              <p14:cNvContentPartPr/>
              <p14:nvPr/>
            </p14:nvContentPartPr>
            <p14:xfrm>
              <a:off x="6922954" y="5155337"/>
              <a:ext cx="158760" cy="128520"/>
            </p14:xfrm>
          </p:contentPart>
        </mc:Choice>
        <mc:Fallback>
          <p:pic>
            <p:nvPicPr>
              <p:cNvPr id="20" name="Рукописный ввод 19">
                <a:extLst>
                  <a:ext uri="{FF2B5EF4-FFF2-40B4-BE49-F238E27FC236}">
                    <a16:creationId xmlns:a16="http://schemas.microsoft.com/office/drawing/2014/main" id="{5A278709-E66C-4D8F-8F4E-A2A5A90D8CC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13934" y="5146337"/>
                <a:ext cx="1764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1" name="Рукописный ввод 20">
                <a:extLst>
                  <a:ext uri="{FF2B5EF4-FFF2-40B4-BE49-F238E27FC236}">
                    <a16:creationId xmlns:a16="http://schemas.microsoft.com/office/drawing/2014/main" id="{BFB84725-EEBE-44B3-AF23-4C94EDC37EDA}"/>
                  </a:ext>
                </a:extLst>
              </p14:cNvPr>
              <p14:cNvContentPartPr/>
              <p14:nvPr/>
            </p14:nvContentPartPr>
            <p14:xfrm>
              <a:off x="7249834" y="4724057"/>
              <a:ext cx="173160" cy="185400"/>
            </p14:xfrm>
          </p:contentPart>
        </mc:Choice>
        <mc:Fallback>
          <p:pic>
            <p:nvPicPr>
              <p:cNvPr id="21" name="Рукописный ввод 20">
                <a:extLst>
                  <a:ext uri="{FF2B5EF4-FFF2-40B4-BE49-F238E27FC236}">
                    <a16:creationId xmlns:a16="http://schemas.microsoft.com/office/drawing/2014/main" id="{BFB84725-EEBE-44B3-AF23-4C94EDC37ED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40834" y="4715057"/>
                <a:ext cx="19080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Рукописный ввод 22">
                <a:extLst>
                  <a:ext uri="{FF2B5EF4-FFF2-40B4-BE49-F238E27FC236}">
                    <a16:creationId xmlns:a16="http://schemas.microsoft.com/office/drawing/2014/main" id="{4C9C368D-4711-49A3-AB8D-1C1F8A21A348}"/>
                  </a:ext>
                </a:extLst>
              </p14:cNvPr>
              <p14:cNvContentPartPr/>
              <p14:nvPr/>
            </p14:nvContentPartPr>
            <p14:xfrm>
              <a:off x="5125834" y="4582217"/>
              <a:ext cx="184680" cy="66240"/>
            </p14:xfrm>
          </p:contentPart>
        </mc:Choice>
        <mc:Fallback>
          <p:pic>
            <p:nvPicPr>
              <p:cNvPr id="23" name="Рукописный ввод 22">
                <a:extLst>
                  <a:ext uri="{FF2B5EF4-FFF2-40B4-BE49-F238E27FC236}">
                    <a16:creationId xmlns:a16="http://schemas.microsoft.com/office/drawing/2014/main" id="{4C9C368D-4711-49A3-AB8D-1C1F8A21A34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16834" y="4573217"/>
                <a:ext cx="20232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Рукописный ввод 23">
                <a:extLst>
                  <a:ext uri="{FF2B5EF4-FFF2-40B4-BE49-F238E27FC236}">
                    <a16:creationId xmlns:a16="http://schemas.microsoft.com/office/drawing/2014/main" id="{124A7942-366B-4164-A48F-D0B71C5DB2D7}"/>
                  </a:ext>
                </a:extLst>
              </p14:cNvPr>
              <p14:cNvContentPartPr/>
              <p14:nvPr/>
            </p14:nvContentPartPr>
            <p14:xfrm>
              <a:off x="10177714" y="4732697"/>
              <a:ext cx="621000" cy="176760"/>
            </p14:xfrm>
          </p:contentPart>
        </mc:Choice>
        <mc:Fallback>
          <p:pic>
            <p:nvPicPr>
              <p:cNvPr id="24" name="Рукописный ввод 23">
                <a:extLst>
                  <a:ext uri="{FF2B5EF4-FFF2-40B4-BE49-F238E27FC236}">
                    <a16:creationId xmlns:a16="http://schemas.microsoft.com/office/drawing/2014/main" id="{124A7942-366B-4164-A48F-D0B71C5DB2D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0168714" y="4723715"/>
                <a:ext cx="638640" cy="19436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25" name="Рукописный ввод 24">
                <a:extLst>
                  <a:ext uri="{FF2B5EF4-FFF2-40B4-BE49-F238E27FC236}">
                    <a16:creationId xmlns:a16="http://schemas.microsoft.com/office/drawing/2014/main" id="{5B903E04-368C-4AB5-9CAE-343C6785D152}"/>
                  </a:ext>
                </a:extLst>
              </p14:cNvPr>
              <p14:cNvContentPartPr/>
              <p14:nvPr/>
            </p14:nvContentPartPr>
            <p14:xfrm>
              <a:off x="10527634" y="6115457"/>
              <a:ext cx="336240" cy="375120"/>
            </p14:xfrm>
          </p:contentPart>
        </mc:Choice>
        <mc:Fallback>
          <p:pic>
            <p:nvPicPr>
              <p:cNvPr id="25" name="Рукописный ввод 24">
                <a:extLst>
                  <a:ext uri="{FF2B5EF4-FFF2-40B4-BE49-F238E27FC236}">
                    <a16:creationId xmlns:a16="http://schemas.microsoft.com/office/drawing/2014/main" id="{5B903E04-368C-4AB5-9CAE-343C6785D152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518634" y="6106457"/>
                <a:ext cx="35388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6" name="Рукописный ввод 25">
                <a:extLst>
                  <a:ext uri="{FF2B5EF4-FFF2-40B4-BE49-F238E27FC236}">
                    <a16:creationId xmlns:a16="http://schemas.microsoft.com/office/drawing/2014/main" id="{4E6CE403-22FA-43DE-B3A6-53EC764CB7EE}"/>
                  </a:ext>
                </a:extLst>
              </p14:cNvPr>
              <p14:cNvContentPartPr/>
              <p14:nvPr/>
            </p14:nvContentPartPr>
            <p14:xfrm>
              <a:off x="2568754" y="5378897"/>
              <a:ext cx="105480" cy="33840"/>
            </p14:xfrm>
          </p:contentPart>
        </mc:Choice>
        <mc:Fallback>
          <p:pic>
            <p:nvPicPr>
              <p:cNvPr id="26" name="Рукописный ввод 25">
                <a:extLst>
                  <a:ext uri="{FF2B5EF4-FFF2-40B4-BE49-F238E27FC236}">
                    <a16:creationId xmlns:a16="http://schemas.microsoft.com/office/drawing/2014/main" id="{4E6CE403-22FA-43DE-B3A6-53EC764CB7E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59723" y="5369992"/>
                <a:ext cx="123180" cy="51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7" name="Рукописный ввод 26">
                <a:extLst>
                  <a:ext uri="{FF2B5EF4-FFF2-40B4-BE49-F238E27FC236}">
                    <a16:creationId xmlns:a16="http://schemas.microsoft.com/office/drawing/2014/main" id="{F3592183-58F0-410B-BB7F-CD29F0140798}"/>
                  </a:ext>
                </a:extLst>
              </p14:cNvPr>
              <p14:cNvContentPartPr/>
              <p14:nvPr/>
            </p14:nvContentPartPr>
            <p14:xfrm>
              <a:off x="6776794" y="6275297"/>
              <a:ext cx="112320" cy="115200"/>
            </p14:xfrm>
          </p:contentPart>
        </mc:Choice>
        <mc:Fallback>
          <p:pic>
            <p:nvPicPr>
              <p:cNvPr id="27" name="Рукописный ввод 26">
                <a:extLst>
                  <a:ext uri="{FF2B5EF4-FFF2-40B4-BE49-F238E27FC236}">
                    <a16:creationId xmlns:a16="http://schemas.microsoft.com/office/drawing/2014/main" id="{F3592183-58F0-410B-BB7F-CD29F014079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67794" y="6266297"/>
                <a:ext cx="1299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8" name="Рукописный ввод 27">
                <a:extLst>
                  <a:ext uri="{FF2B5EF4-FFF2-40B4-BE49-F238E27FC236}">
                    <a16:creationId xmlns:a16="http://schemas.microsoft.com/office/drawing/2014/main" id="{7A000FC0-E2B6-4085-87C7-8A629C5AB14A}"/>
                  </a:ext>
                </a:extLst>
              </p14:cNvPr>
              <p14:cNvContentPartPr/>
              <p14:nvPr/>
            </p14:nvContentPartPr>
            <p14:xfrm>
              <a:off x="6624514" y="5823857"/>
              <a:ext cx="167400" cy="23040"/>
            </p14:xfrm>
          </p:contentPart>
        </mc:Choice>
        <mc:Fallback>
          <p:pic>
            <p:nvPicPr>
              <p:cNvPr id="28" name="Рукописный ввод 27">
                <a:extLst>
                  <a:ext uri="{FF2B5EF4-FFF2-40B4-BE49-F238E27FC236}">
                    <a16:creationId xmlns:a16="http://schemas.microsoft.com/office/drawing/2014/main" id="{7A000FC0-E2B6-4085-87C7-8A629C5AB1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15533" y="5814857"/>
                <a:ext cx="185002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29" name="Рукописный ввод 28">
                <a:extLst>
                  <a:ext uri="{FF2B5EF4-FFF2-40B4-BE49-F238E27FC236}">
                    <a16:creationId xmlns:a16="http://schemas.microsoft.com/office/drawing/2014/main" id="{0D4E5299-6F7E-492B-BB6D-AC5CF7275366}"/>
                  </a:ext>
                </a:extLst>
              </p14:cNvPr>
              <p14:cNvContentPartPr/>
              <p14:nvPr/>
            </p14:nvContentPartPr>
            <p14:xfrm>
              <a:off x="9220114" y="5522537"/>
              <a:ext cx="318960" cy="189000"/>
            </p14:xfrm>
          </p:contentPart>
        </mc:Choice>
        <mc:Fallback>
          <p:pic>
            <p:nvPicPr>
              <p:cNvPr id="29" name="Рукописный ввод 28">
                <a:extLst>
                  <a:ext uri="{FF2B5EF4-FFF2-40B4-BE49-F238E27FC236}">
                    <a16:creationId xmlns:a16="http://schemas.microsoft.com/office/drawing/2014/main" id="{0D4E5299-6F7E-492B-BB6D-AC5CF727536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211114" y="5513537"/>
                <a:ext cx="336600" cy="20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8">
            <p14:nvContentPartPr>
              <p14:cNvPr id="30" name="Рукописный ввод 29">
                <a:extLst>
                  <a:ext uri="{FF2B5EF4-FFF2-40B4-BE49-F238E27FC236}">
                    <a16:creationId xmlns:a16="http://schemas.microsoft.com/office/drawing/2014/main" id="{CA85B4E8-62E3-4A59-B64E-2423EF5F5378}"/>
                  </a:ext>
                </a:extLst>
              </p14:cNvPr>
              <p14:cNvContentPartPr/>
              <p14:nvPr/>
            </p14:nvContentPartPr>
            <p14:xfrm>
              <a:off x="1480114" y="5997017"/>
              <a:ext cx="462240" cy="330120"/>
            </p14:xfrm>
          </p:contentPart>
        </mc:Choice>
        <mc:Fallback>
          <p:pic>
            <p:nvPicPr>
              <p:cNvPr id="30" name="Рукописный ввод 29">
                <a:extLst>
                  <a:ext uri="{FF2B5EF4-FFF2-40B4-BE49-F238E27FC236}">
                    <a16:creationId xmlns:a16="http://schemas.microsoft.com/office/drawing/2014/main" id="{CA85B4E8-62E3-4A59-B64E-2423EF5F537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471107" y="5988027"/>
                <a:ext cx="479894" cy="34774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0">
            <p14:nvContentPartPr>
              <p14:cNvPr id="31" name="Рукописный ввод 30">
                <a:extLst>
                  <a:ext uri="{FF2B5EF4-FFF2-40B4-BE49-F238E27FC236}">
                    <a16:creationId xmlns:a16="http://schemas.microsoft.com/office/drawing/2014/main" id="{15050A57-CAD2-4D8E-A491-FB647E5E7473}"/>
                  </a:ext>
                </a:extLst>
              </p14:cNvPr>
              <p14:cNvContentPartPr/>
              <p14:nvPr/>
            </p14:nvContentPartPr>
            <p14:xfrm>
              <a:off x="4730914" y="4537937"/>
              <a:ext cx="168120" cy="177480"/>
            </p14:xfrm>
          </p:contentPart>
        </mc:Choice>
        <mc:Fallback>
          <p:pic>
            <p:nvPicPr>
              <p:cNvPr id="31" name="Рукописный ввод 30">
                <a:extLst>
                  <a:ext uri="{FF2B5EF4-FFF2-40B4-BE49-F238E27FC236}">
                    <a16:creationId xmlns:a16="http://schemas.microsoft.com/office/drawing/2014/main" id="{15050A57-CAD2-4D8E-A491-FB647E5E747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21914" y="4528937"/>
                <a:ext cx="18576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33" name="Рукописный ввод 32">
                <a:extLst>
                  <a:ext uri="{FF2B5EF4-FFF2-40B4-BE49-F238E27FC236}">
                    <a16:creationId xmlns:a16="http://schemas.microsoft.com/office/drawing/2014/main" id="{7A1F9031-C604-455C-ACA4-82BF8F0A210C}"/>
                  </a:ext>
                </a:extLst>
              </p14:cNvPr>
              <p14:cNvContentPartPr/>
              <p14:nvPr/>
            </p14:nvContentPartPr>
            <p14:xfrm>
              <a:off x="8392474" y="6052097"/>
              <a:ext cx="232920" cy="290160"/>
            </p14:xfrm>
          </p:contentPart>
        </mc:Choice>
        <mc:Fallback>
          <p:pic>
            <p:nvPicPr>
              <p:cNvPr id="33" name="Рукописный ввод 32">
                <a:extLst>
                  <a:ext uri="{FF2B5EF4-FFF2-40B4-BE49-F238E27FC236}">
                    <a16:creationId xmlns:a16="http://schemas.microsoft.com/office/drawing/2014/main" id="{7A1F9031-C604-455C-ACA4-82BF8F0A210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83474" y="6043097"/>
                <a:ext cx="250560" cy="307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0909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План работы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A01AD-7116-4EDE-8291-B3C6780CD92F}"/>
              </a:ext>
            </a:extLst>
          </p:cNvPr>
          <p:cNvSpPr txBox="1"/>
          <p:nvPr/>
        </p:nvSpPr>
        <p:spPr>
          <a:xfrm flipH="1">
            <a:off x="1055440" y="915419"/>
            <a:ext cx="10081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Получение </a:t>
            </a:r>
            <a:r>
              <a:rPr lang="ru-RU" b="1" dirty="0" err="1">
                <a:latin typeface="Bookman Old Style" panose="02050604050505020204" pitchFamily="18" charset="0"/>
              </a:rPr>
              <a:t>датасета</a:t>
            </a:r>
            <a:r>
              <a:rPr lang="ru-RU" dirty="0">
                <a:latin typeface="Bookman Old Style" panose="02050604050505020204" pitchFamily="18" charset="0"/>
              </a:rPr>
              <a:t>, содержащего размеченные </a:t>
            </a:r>
            <a:r>
              <a:rPr lang="ru-RU" dirty="0" err="1">
                <a:latin typeface="Bookman Old Style" panose="02050604050505020204" pitchFamily="18" charset="0"/>
              </a:rPr>
              <a:t>референсные</a:t>
            </a:r>
            <a:r>
              <a:rPr lang="ru-RU" dirty="0">
                <a:latin typeface="Bookman Old Style" panose="02050604050505020204" pitchFamily="18" charset="0"/>
              </a:rPr>
              <a:t> изображения и вариации этих изображений в различных условиях съемки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Разработка </a:t>
            </a:r>
            <a:r>
              <a:rPr lang="ru-RU" b="1" dirty="0">
                <a:latin typeface="Bookman Old Style" panose="02050604050505020204" pitchFamily="18" charset="0"/>
              </a:rPr>
              <a:t>алгоритма</a:t>
            </a:r>
            <a:r>
              <a:rPr lang="ru-RU" dirty="0">
                <a:latin typeface="Bookman Old Style" panose="02050604050505020204" pitchFamily="18" charset="0"/>
              </a:rPr>
              <a:t>, реализующего</a:t>
            </a: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совмещение изображения с </a:t>
            </a:r>
            <a:r>
              <a:rPr lang="ru-RU" dirty="0" err="1">
                <a:latin typeface="Bookman Old Style" panose="02050604050505020204" pitchFamily="18" charset="0"/>
              </a:rPr>
              <a:t>референсным</a:t>
            </a:r>
            <a:r>
              <a:rPr lang="ru-RU" dirty="0">
                <a:latin typeface="Bookman Old Style" panose="02050604050505020204" pitchFamily="18" charset="0"/>
              </a:rPr>
              <a:t>,</a:t>
            </a: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приведение цветовых распределений изображения к </a:t>
            </a:r>
            <a:r>
              <a:rPr lang="ru-RU" dirty="0" err="1">
                <a:latin typeface="Bookman Old Style" panose="02050604050505020204" pitchFamily="18" charset="0"/>
              </a:rPr>
              <a:t>референсному</a:t>
            </a:r>
            <a:endParaRPr lang="ru-RU" dirty="0">
              <a:latin typeface="Bookman Old Style" panose="02050604050505020204" pitchFamily="18" charset="0"/>
            </a:endParaRP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Адаптация алгоритма для </a:t>
            </a:r>
            <a:r>
              <a:rPr lang="en-US" b="1" dirty="0">
                <a:latin typeface="Bookman Old Style" panose="02050604050505020204" pitchFamily="18" charset="0"/>
              </a:rPr>
              <a:t>software </a:t>
            </a:r>
            <a:r>
              <a:rPr lang="ru-RU" b="1" dirty="0">
                <a:latin typeface="Bookman Old Style" panose="02050604050505020204" pitchFamily="18" charset="0"/>
              </a:rPr>
              <a:t>калибровки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Адаптация алгоритма для </a:t>
            </a:r>
            <a:r>
              <a:rPr lang="en-US" b="1" dirty="0">
                <a:latin typeface="Bookman Old Style" panose="02050604050505020204" pitchFamily="18" charset="0"/>
              </a:rPr>
              <a:t>hardware </a:t>
            </a:r>
            <a:r>
              <a:rPr lang="ru-RU" b="1" dirty="0">
                <a:latin typeface="Bookman Old Style" panose="02050604050505020204" pitchFamily="18" charset="0"/>
              </a:rPr>
              <a:t>калибровки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4" name="Picture 2" descr="Check Mark Button on Apple iOS 15.4">
            <a:extLst>
              <a:ext uri="{FF2B5EF4-FFF2-40B4-BE49-F238E27FC236}">
                <a16:creationId xmlns:a16="http://schemas.microsoft.com/office/drawing/2014/main" id="{0DD34757-7B4A-41E8-BA6B-C1395731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956069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Button on Apple iOS 15.4">
            <a:extLst>
              <a:ext uri="{FF2B5EF4-FFF2-40B4-BE49-F238E27FC236}">
                <a16:creationId xmlns:a16="http://schemas.microsoft.com/office/drawing/2014/main" id="{AAC6AED5-33CC-4BE4-9A9B-A2025AFB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992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Button on Apple iOS 15.4">
            <a:extLst>
              <a:ext uri="{FF2B5EF4-FFF2-40B4-BE49-F238E27FC236}">
                <a16:creationId xmlns:a16="http://schemas.microsoft.com/office/drawing/2014/main" id="{D56DFBCD-28F5-481A-8C94-0C254D7A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85293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269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Hardware </a:t>
            </a:r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калибровка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70AD4-620B-46F4-A9B0-B56EBC770B64}"/>
              </a:ext>
            </a:extLst>
          </p:cNvPr>
          <p:cNvSpPr txBox="1"/>
          <p:nvPr/>
        </p:nvSpPr>
        <p:spPr>
          <a:xfrm>
            <a:off x="7072530" y="4285151"/>
            <a:ext cx="4392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accent6">
                  <a:lumMod val="50000"/>
                </a:schemeClr>
              </a:buClr>
            </a:pPr>
            <a:r>
              <a:rPr lang="ru-RU" dirty="0">
                <a:latin typeface="Bookman Old Style" panose="02050604050505020204" pitchFamily="18" charset="0"/>
              </a:rPr>
              <a:t>Изображения аншлифов изготовленных образцов размечаются</a:t>
            </a:r>
          </a:p>
        </p:txBody>
      </p:sp>
      <p:pic>
        <p:nvPicPr>
          <p:cNvPr id="25604" name="Picture 4">
            <a:extLst>
              <a:ext uri="{FF2B5EF4-FFF2-40B4-BE49-F238E27FC236}">
                <a16:creationId xmlns:a16="http://schemas.microsoft.com/office/drawing/2014/main" id="{ED701606-0B9F-4165-8327-1483B44CE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7" y="1876065"/>
            <a:ext cx="4810538" cy="22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783B9CA5-7E33-4025-A37A-4B02360CD24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774" y="1973994"/>
            <a:ext cx="2771503" cy="20786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0E6FEC-55B9-4DBF-B8BC-BA4BFDBD0AD6}"/>
              </a:ext>
            </a:extLst>
          </p:cNvPr>
          <p:cNvSpPr txBox="1"/>
          <p:nvPr/>
        </p:nvSpPr>
        <p:spPr>
          <a:xfrm>
            <a:off x="601958" y="4267132"/>
            <a:ext cx="4104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Изготавливается набор </a:t>
            </a:r>
            <a:r>
              <a:rPr lang="ru-RU" b="1" dirty="0">
                <a:latin typeface="Bookman Old Style" panose="02050604050505020204" pitchFamily="18" charset="0"/>
              </a:rPr>
              <a:t>одинаковых </a:t>
            </a:r>
            <a:r>
              <a:rPr lang="ru-RU" dirty="0">
                <a:latin typeface="Bookman Old Style" panose="02050604050505020204" pitchFamily="18" charset="0"/>
              </a:rPr>
              <a:t>образцов с вкраплениями минералов</a:t>
            </a:r>
            <a:endParaRPr lang="ru-RU" b="1" dirty="0">
              <a:latin typeface="Bookman Old Style" panose="02050604050505020204" pitchFamily="18" charset="0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339FC0D-B592-4D27-A313-82BE29CEDA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189" y="1916832"/>
            <a:ext cx="2812327" cy="2109245"/>
          </a:xfrm>
          <a:prstGeom prst="rect">
            <a:avLst/>
          </a:prstGeom>
        </p:spPr>
      </p:pic>
      <p:cxnSp>
        <p:nvCxnSpPr>
          <p:cNvPr id="18" name="Прямая со стрелкой 17">
            <a:extLst>
              <a:ext uri="{FF2B5EF4-FFF2-40B4-BE49-F238E27FC236}">
                <a16:creationId xmlns:a16="http://schemas.microsoft.com/office/drawing/2014/main" id="{8440FCAB-4F8C-4230-AA71-78FC71D74E87}"/>
              </a:ext>
            </a:extLst>
          </p:cNvPr>
          <p:cNvCxnSpPr>
            <a:cxnSpLocks/>
          </p:cNvCxnSpPr>
          <p:nvPr/>
        </p:nvCxnSpPr>
        <p:spPr>
          <a:xfrm flipV="1">
            <a:off x="5241672" y="2852936"/>
            <a:ext cx="944388" cy="155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5991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en-US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Hardware </a:t>
            </a:r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калибровка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C70AD4-620B-46F4-A9B0-B56EBC770B64}"/>
              </a:ext>
            </a:extLst>
          </p:cNvPr>
          <p:cNvSpPr txBox="1"/>
          <p:nvPr/>
        </p:nvSpPr>
        <p:spPr>
          <a:xfrm>
            <a:off x="6280164" y="2414789"/>
            <a:ext cx="5000412" cy="1200329"/>
          </a:xfrm>
          <a:prstGeom prst="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buClr>
                <a:schemeClr val="accent6">
                  <a:lumMod val="50000"/>
                </a:schemeClr>
              </a:buClr>
            </a:pPr>
            <a:r>
              <a:rPr lang="ru-RU" dirty="0">
                <a:latin typeface="Bookman Old Style" panose="02050604050505020204" pitchFamily="18" charset="0"/>
              </a:rPr>
              <a:t>Зная форму вкраплений, алгоритм адаптации </a:t>
            </a:r>
            <a:r>
              <a:rPr lang="ru-RU" b="1" dirty="0">
                <a:latin typeface="Bookman Old Style" panose="02050604050505020204" pitchFamily="18" charset="0"/>
              </a:rPr>
              <a:t>самостоятельно</a:t>
            </a:r>
            <a:r>
              <a:rPr lang="ru-RU" dirty="0">
                <a:latin typeface="Bookman Old Style" panose="02050604050505020204" pitchFamily="18" charset="0"/>
              </a:rPr>
              <a:t> распознает минералы на снимке аншлифа в новых условиях и «</a:t>
            </a:r>
            <a:r>
              <a:rPr lang="ru-RU" dirty="0" err="1">
                <a:latin typeface="Bookman Old Style" panose="02050604050505020204" pitchFamily="18" charset="0"/>
              </a:rPr>
              <a:t>откалибруется</a:t>
            </a:r>
            <a:r>
              <a:rPr lang="ru-RU" dirty="0">
                <a:latin typeface="Bookman Old Style" panose="02050604050505020204" pitchFamily="18" charset="0"/>
              </a:rPr>
              <a:t>»</a:t>
            </a:r>
          </a:p>
        </p:txBody>
      </p:sp>
      <p:pic>
        <p:nvPicPr>
          <p:cNvPr id="3" name="Рисунок 2" descr="Изображение выглядит как карта&#10;&#10;Автоматически созданное описание">
            <a:extLst>
              <a:ext uri="{FF2B5EF4-FFF2-40B4-BE49-F238E27FC236}">
                <a16:creationId xmlns:a16="http://schemas.microsoft.com/office/drawing/2014/main" id="{681E1369-F25A-4863-8382-4B7B0649EE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8" y="1966679"/>
            <a:ext cx="2736304" cy="20522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A5F5B-8989-4E69-984B-402A127CCCD0}"/>
              </a:ext>
            </a:extLst>
          </p:cNvPr>
          <p:cNvSpPr txBox="1"/>
          <p:nvPr/>
        </p:nvSpPr>
        <p:spPr>
          <a:xfrm>
            <a:off x="737148" y="4038109"/>
            <a:ext cx="46746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dirty="0">
                <a:latin typeface="Bookman Old Style" panose="02050604050505020204" pitchFamily="18" charset="0"/>
              </a:rPr>
              <a:t>Перед сбором данных, делаем снимки</a:t>
            </a:r>
          </a:p>
          <a:p>
            <a:pPr algn="ctr"/>
            <a:r>
              <a:rPr lang="ru-RU" dirty="0">
                <a:latin typeface="Bookman Old Style" panose="02050604050505020204" pitchFamily="18" charset="0"/>
              </a:rPr>
              <a:t>изготовленных образцов в текущих</a:t>
            </a:r>
          </a:p>
          <a:p>
            <a:pPr algn="ctr"/>
            <a:r>
              <a:rPr lang="ru-RU" dirty="0">
                <a:latin typeface="Bookman Old Style" panose="02050604050505020204" pitchFamily="18" charset="0"/>
              </a:rPr>
              <a:t>условиях съемки</a:t>
            </a:r>
          </a:p>
        </p:txBody>
      </p:sp>
      <p:cxnSp>
        <p:nvCxnSpPr>
          <p:cNvPr id="9" name="Прямая со стрелкой 8">
            <a:extLst>
              <a:ext uri="{FF2B5EF4-FFF2-40B4-BE49-F238E27FC236}">
                <a16:creationId xmlns:a16="http://schemas.microsoft.com/office/drawing/2014/main" id="{B31464BF-D7D6-4573-B89E-EF8EAFB00901}"/>
              </a:ext>
            </a:extLst>
          </p:cNvPr>
          <p:cNvCxnSpPr>
            <a:cxnSpLocks/>
          </p:cNvCxnSpPr>
          <p:nvPr/>
        </p:nvCxnSpPr>
        <p:spPr>
          <a:xfrm>
            <a:off x="4439816" y="2992793"/>
            <a:ext cx="1760054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5549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План работы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DA01AD-7116-4EDE-8291-B3C6780CD92F}"/>
              </a:ext>
            </a:extLst>
          </p:cNvPr>
          <p:cNvSpPr txBox="1"/>
          <p:nvPr/>
        </p:nvSpPr>
        <p:spPr>
          <a:xfrm flipH="1">
            <a:off x="1055440" y="915419"/>
            <a:ext cx="100811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Получение </a:t>
            </a:r>
            <a:r>
              <a:rPr lang="ru-RU" b="1" dirty="0" err="1">
                <a:latin typeface="Bookman Old Style" panose="02050604050505020204" pitchFamily="18" charset="0"/>
              </a:rPr>
              <a:t>датасета</a:t>
            </a:r>
            <a:r>
              <a:rPr lang="ru-RU" dirty="0">
                <a:latin typeface="Bookman Old Style" panose="02050604050505020204" pitchFamily="18" charset="0"/>
              </a:rPr>
              <a:t>, содержащего размеченные </a:t>
            </a:r>
            <a:r>
              <a:rPr lang="ru-RU" dirty="0" err="1">
                <a:latin typeface="Bookman Old Style" panose="02050604050505020204" pitchFamily="18" charset="0"/>
              </a:rPr>
              <a:t>референсные</a:t>
            </a:r>
            <a:r>
              <a:rPr lang="ru-RU" dirty="0">
                <a:latin typeface="Bookman Old Style" panose="02050604050505020204" pitchFamily="18" charset="0"/>
              </a:rPr>
              <a:t> изображения и вариации этих изображений в различных условиях съемки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Разработка </a:t>
            </a:r>
            <a:r>
              <a:rPr lang="ru-RU" b="1" dirty="0">
                <a:latin typeface="Bookman Old Style" panose="02050604050505020204" pitchFamily="18" charset="0"/>
              </a:rPr>
              <a:t>алгоритма</a:t>
            </a:r>
            <a:r>
              <a:rPr lang="ru-RU" dirty="0">
                <a:latin typeface="Bookman Old Style" panose="02050604050505020204" pitchFamily="18" charset="0"/>
              </a:rPr>
              <a:t>, реализующего</a:t>
            </a: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совмещение изображения с </a:t>
            </a:r>
            <a:r>
              <a:rPr lang="ru-RU" dirty="0" err="1">
                <a:latin typeface="Bookman Old Style" panose="02050604050505020204" pitchFamily="18" charset="0"/>
              </a:rPr>
              <a:t>референсным</a:t>
            </a:r>
            <a:r>
              <a:rPr lang="ru-RU" dirty="0">
                <a:latin typeface="Bookman Old Style" panose="02050604050505020204" pitchFamily="18" charset="0"/>
              </a:rPr>
              <a:t>,</a:t>
            </a: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dirty="0">
                <a:latin typeface="Bookman Old Style" panose="02050604050505020204" pitchFamily="18" charset="0"/>
              </a:rPr>
              <a:t>приведение цветовых распределений изображения к </a:t>
            </a:r>
            <a:r>
              <a:rPr lang="ru-RU" dirty="0" err="1">
                <a:latin typeface="Bookman Old Style" panose="02050604050505020204" pitchFamily="18" charset="0"/>
              </a:rPr>
              <a:t>референсному</a:t>
            </a:r>
            <a:endParaRPr lang="ru-RU" dirty="0">
              <a:latin typeface="Bookman Old Style" panose="02050604050505020204" pitchFamily="18" charset="0"/>
            </a:endParaRPr>
          </a:p>
          <a:p>
            <a:pPr marL="800100" lvl="1" indent="-342900">
              <a:buClr>
                <a:schemeClr val="accent6">
                  <a:lumMod val="50000"/>
                </a:schemeClr>
              </a:buClr>
              <a:buFont typeface="Arial" panose="020B0604020202020204" pitchFamily="34" charset="0"/>
              <a:buChar char="•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Адаптация алгоритма для </a:t>
            </a:r>
            <a:r>
              <a:rPr lang="en-US" b="1" dirty="0">
                <a:latin typeface="Bookman Old Style" panose="02050604050505020204" pitchFamily="18" charset="0"/>
              </a:rPr>
              <a:t>software </a:t>
            </a:r>
            <a:r>
              <a:rPr lang="ru-RU" b="1" dirty="0">
                <a:latin typeface="Bookman Old Style" panose="02050604050505020204" pitchFamily="18" charset="0"/>
              </a:rPr>
              <a:t>калибровки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r>
              <a:rPr lang="ru-RU" dirty="0">
                <a:latin typeface="Bookman Old Style" panose="02050604050505020204" pitchFamily="18" charset="0"/>
              </a:rPr>
              <a:t>Адаптация алгоритма для </a:t>
            </a:r>
            <a:r>
              <a:rPr lang="en-US" b="1" dirty="0">
                <a:latin typeface="Bookman Old Style" panose="02050604050505020204" pitchFamily="18" charset="0"/>
              </a:rPr>
              <a:t>hardware </a:t>
            </a:r>
            <a:r>
              <a:rPr lang="ru-RU" b="1" dirty="0">
                <a:latin typeface="Bookman Old Style" panose="02050604050505020204" pitchFamily="18" charset="0"/>
              </a:rPr>
              <a:t>калибровки</a:t>
            </a:r>
          </a:p>
          <a:p>
            <a:pPr marL="342900" indent="-342900">
              <a:buClr>
                <a:schemeClr val="accent6">
                  <a:lumMod val="50000"/>
                </a:schemeClr>
              </a:buClr>
              <a:buFont typeface="+mj-lt"/>
              <a:buAutoNum type="arabicPeriod"/>
            </a:pPr>
            <a:endParaRPr lang="ru-RU" dirty="0">
              <a:latin typeface="Bookman Old Style" panose="02050604050505020204" pitchFamily="18" charset="0"/>
            </a:endParaRPr>
          </a:p>
        </p:txBody>
      </p:sp>
      <p:pic>
        <p:nvPicPr>
          <p:cNvPr id="4" name="Picture 2" descr="Check Mark Button on Apple iOS 15.4">
            <a:extLst>
              <a:ext uri="{FF2B5EF4-FFF2-40B4-BE49-F238E27FC236}">
                <a16:creationId xmlns:a16="http://schemas.microsoft.com/office/drawing/2014/main" id="{0DD34757-7B4A-41E8-BA6B-C1395731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956069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heck Mark Button on Apple iOS 15.4">
            <a:extLst>
              <a:ext uri="{FF2B5EF4-FFF2-40B4-BE49-F238E27FC236}">
                <a16:creationId xmlns:a16="http://schemas.microsoft.com/office/drawing/2014/main" id="{AAC6AED5-33CC-4BE4-9A9B-A2025AFBB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799200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heck Mark Button on Apple iOS 15.4">
            <a:extLst>
              <a:ext uri="{FF2B5EF4-FFF2-40B4-BE49-F238E27FC236}">
                <a16:creationId xmlns:a16="http://schemas.microsoft.com/office/drawing/2014/main" id="{D56DFBCD-28F5-481A-8C94-0C254D7AE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852936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heck Mark Button on Apple iOS 15.4">
            <a:extLst>
              <a:ext uri="{FF2B5EF4-FFF2-40B4-BE49-F238E27FC236}">
                <a16:creationId xmlns:a16="http://schemas.microsoft.com/office/drawing/2014/main" id="{E922000B-B8D3-4059-B66B-17783E6234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3429001"/>
            <a:ext cx="288032" cy="288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925468-578F-4C7D-8AF8-288ED77522F3}"/>
              </a:ext>
            </a:extLst>
          </p:cNvPr>
          <p:cNvSpPr txBox="1"/>
          <p:nvPr/>
        </p:nvSpPr>
        <p:spPr>
          <a:xfrm>
            <a:off x="6099922" y="4509120"/>
            <a:ext cx="57187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… </a:t>
            </a:r>
            <a:r>
              <a:rPr lang="en-US" sz="4400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to be continued</a:t>
            </a:r>
            <a:endParaRPr lang="ru-RU" sz="4400" dirty="0">
              <a:solidFill>
                <a:schemeClr val="accent6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927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9416" y="980728"/>
            <a:ext cx="10513168" cy="549537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2400" b="1" dirty="0">
                <a:latin typeface="Bookman Old Style" panose="02050604050505020204" pitchFamily="18" charset="0"/>
              </a:rPr>
              <a:t>Сложность задачи автоматической сегментации: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dirty="0">
                <a:latin typeface="Bookman Old Style" panose="02050604050505020204" pitchFamily="18" charset="0"/>
              </a:rPr>
              <a:t>Трудоемкий сбор размеченных данных для обучения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39222801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Спасибо за внимание!</a:t>
            </a:r>
          </a:p>
        </p:txBody>
      </p:sp>
      <p:pic>
        <p:nvPicPr>
          <p:cNvPr id="4" name="Рисунок 3" descr="Изображение выглядит как диван, внутренний, собака, коричневый&#10;&#10;Автоматически созданное описание">
            <a:extLst>
              <a:ext uri="{FF2B5EF4-FFF2-40B4-BE49-F238E27FC236}">
                <a16:creationId xmlns:a16="http://schemas.microsoft.com/office/drawing/2014/main" id="{8C5D053D-B549-4F14-B455-F05851F7A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022" y="1196752"/>
            <a:ext cx="4127955" cy="515719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9416" y="980728"/>
            <a:ext cx="10513168" cy="549537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2400" b="1" dirty="0">
                <a:latin typeface="Bookman Old Style" panose="02050604050505020204" pitchFamily="18" charset="0"/>
              </a:rPr>
              <a:t>Сложность задачи автоматической сегментации: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dirty="0">
                <a:latin typeface="Bookman Old Style" panose="02050604050505020204" pitchFamily="18" charset="0"/>
              </a:rPr>
              <a:t>Трудоемкий сбор размеченных данных для обучения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b="0" dirty="0">
                <a:latin typeface="Bookman Old Style" panose="02050604050505020204" pitchFamily="18" charset="0"/>
              </a:rPr>
              <a:t>Обучение на небольшом количестве изображений, полученных в схожих условиях освещения и оборудования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1768697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9416" y="980728"/>
            <a:ext cx="10513168" cy="549537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2400" b="1" dirty="0">
                <a:latin typeface="Bookman Old Style" panose="02050604050505020204" pitchFamily="18" charset="0"/>
              </a:rPr>
              <a:t>Сложность задачи автоматической сегментации: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dirty="0">
                <a:latin typeface="Bookman Old Style" panose="02050604050505020204" pitchFamily="18" charset="0"/>
              </a:rPr>
              <a:t>Трудоемкий сбор размеченных данных для обучения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b="0" dirty="0">
                <a:latin typeface="Bookman Old Style" panose="02050604050505020204" pitchFamily="18" charset="0"/>
              </a:rPr>
              <a:t>Обучение на небольшом количестве изображений, полученных в схожих условиях освещения и оборудования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b="0" dirty="0">
                <a:latin typeface="Bookman Old Style" panose="02050604050505020204" pitchFamily="18" charset="0"/>
              </a:rPr>
              <a:t>Нестабильная работа алгоритма на изображениях, сильно отличающихся от обучающе</a:t>
            </a:r>
            <a:r>
              <a:rPr lang="ru-RU" altLang="en-US" sz="2400" dirty="0">
                <a:latin typeface="Bookman Old Style" panose="02050604050505020204" pitchFamily="18" charset="0"/>
              </a:rPr>
              <a:t>й выборки</a:t>
            </a:r>
            <a:endParaRPr lang="en-US" altLang="en-US" sz="2400" b="0" dirty="0">
              <a:latin typeface="Bookman Old Style" panose="02050604050505020204" pitchFamily="18" charset="0"/>
            </a:endParaRP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ru-RU" altLang="en-US" sz="2400" dirty="0">
              <a:latin typeface="Bookman Old Style" panose="0205060405050502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Введение</a:t>
            </a:r>
          </a:p>
        </p:txBody>
      </p:sp>
    </p:spTree>
    <p:extLst>
      <p:ext uri="{BB962C8B-B14F-4D97-AF65-F5344CB8AC3E}">
        <p14:creationId xmlns:p14="http://schemas.microsoft.com/office/powerpoint/2010/main" val="2001331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9416" y="980728"/>
            <a:ext cx="10513168" cy="549537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2400" b="1" dirty="0">
                <a:latin typeface="Bookman Old Style" panose="02050604050505020204" pitchFamily="18" charset="0"/>
              </a:rPr>
              <a:t>Сложность задачи автоматической сегментации: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dirty="0">
                <a:latin typeface="Bookman Old Style" panose="02050604050505020204" pitchFamily="18" charset="0"/>
              </a:rPr>
              <a:t>Трудоемкий сбор размеченных данных для обучения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b="0" dirty="0">
                <a:latin typeface="Bookman Old Style" panose="02050604050505020204" pitchFamily="18" charset="0"/>
              </a:rPr>
              <a:t>Обучение на небольшом количестве изображений, полученных в схожих условиях освещения и оборудования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400" b="0" dirty="0">
                <a:latin typeface="Bookman Old Style" panose="02050604050505020204" pitchFamily="18" charset="0"/>
              </a:rPr>
              <a:t>Нестабильная работа алгоритма на изображениях, сильно отличающихся от обучающе</a:t>
            </a:r>
            <a:r>
              <a:rPr lang="ru-RU" altLang="en-US" sz="2400" dirty="0">
                <a:latin typeface="Bookman Old Style" panose="02050604050505020204" pitchFamily="18" charset="0"/>
              </a:rPr>
              <a:t>й выборки</a:t>
            </a:r>
            <a:endParaRPr lang="en-US" altLang="en-US" sz="2400" b="0" dirty="0">
              <a:latin typeface="Bookman Old Style" panose="02050604050505020204" pitchFamily="18" charset="0"/>
            </a:endParaRP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endParaRPr lang="ru-RU" altLang="en-US" sz="2400" dirty="0">
              <a:latin typeface="Bookman Old Style" panose="02050604050505020204" pitchFamily="18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Введение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ACAA093-8ADD-496C-9C26-6C7EEFD8D2C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8" y="3985542"/>
            <a:ext cx="2522307" cy="189173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1A69372-B07C-4941-A13D-3456E7A038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856" y="4000392"/>
            <a:ext cx="2509106" cy="188183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6D9C224-E694-4FAF-B80E-FCBF17A0A2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103" y="3995442"/>
            <a:ext cx="2509106" cy="1881830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кала, окружен&#10;&#10;Автоматически созданное описание">
            <a:extLst>
              <a:ext uri="{FF2B5EF4-FFF2-40B4-BE49-F238E27FC236}">
                <a16:creationId xmlns:a16="http://schemas.microsoft.com/office/drawing/2014/main" id="{7605F46C-DB8B-423F-8659-05CFD5D214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6" y="3985542"/>
            <a:ext cx="2522307" cy="18917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E61D0B-ECCB-4D4D-800C-5EC0150B77B2}"/>
              </a:ext>
            </a:extLst>
          </p:cNvPr>
          <p:cNvSpPr txBox="1"/>
          <p:nvPr/>
        </p:nvSpPr>
        <p:spPr>
          <a:xfrm>
            <a:off x="3236715" y="5949280"/>
            <a:ext cx="584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Изображения одного и того же аншлифа, полученные в разных условиях съемки</a:t>
            </a:r>
          </a:p>
        </p:txBody>
      </p:sp>
    </p:spTree>
    <p:extLst>
      <p:ext uri="{BB962C8B-B14F-4D97-AF65-F5344CB8AC3E}">
        <p14:creationId xmlns:p14="http://schemas.microsoft.com/office/powerpoint/2010/main" val="28777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4657" y="908720"/>
            <a:ext cx="4540212" cy="549537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2200" b="1" dirty="0">
                <a:latin typeface="Bookman Old Style" panose="02050604050505020204" pitchFamily="18" charset="0"/>
              </a:rPr>
              <a:t>Что хотим: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200" dirty="0">
                <a:latin typeface="Bookman Old Style" panose="02050604050505020204" pitchFamily="18" charset="0"/>
              </a:rPr>
              <a:t>Использовать алгоритм автоматической сегментации на всех изображениях аншлифов и не зависимо от условий съемки получать хороший результат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Введение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53723-DAA9-41AB-924B-6FE82A1CD49E}"/>
              </a:ext>
            </a:extLst>
          </p:cNvPr>
          <p:cNvSpPr txBox="1"/>
          <p:nvPr/>
        </p:nvSpPr>
        <p:spPr>
          <a:xfrm>
            <a:off x="5698949" y="5638341"/>
            <a:ext cx="584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Изображения одного и того же аншлифа, полученные в разных условиях съемки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D1F739-2D63-4EC3-AD7A-FC01D0DB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9" y="1090807"/>
            <a:ext cx="2931656" cy="21987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A78407-CB6F-4E3C-917F-5F4C4312B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65" y="3451583"/>
            <a:ext cx="2916313" cy="2187235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кала, окружен&#10;&#10;Автоматически созданное описание">
            <a:extLst>
              <a:ext uri="{FF2B5EF4-FFF2-40B4-BE49-F238E27FC236}">
                <a16:creationId xmlns:a16="http://schemas.microsoft.com/office/drawing/2014/main" id="{FA1F5E13-0FBB-4CCF-8DCF-4436D698A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9" y="3440076"/>
            <a:ext cx="2931656" cy="21987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037F5B-BFD8-48BB-B458-6655B5152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66" y="1102314"/>
            <a:ext cx="2916313" cy="21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6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44657" y="908720"/>
            <a:ext cx="4540212" cy="5495378"/>
          </a:xfrm>
        </p:spPr>
        <p:txBody>
          <a:bodyPr/>
          <a:lstStyle/>
          <a:p>
            <a:pPr marL="0" indent="0">
              <a:buNone/>
            </a:pPr>
            <a:r>
              <a:rPr lang="ru-RU" altLang="en-US" sz="2200" b="1" dirty="0">
                <a:latin typeface="Bookman Old Style" panose="02050604050505020204" pitchFamily="18" charset="0"/>
              </a:rPr>
              <a:t>Что хотим: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200" dirty="0">
                <a:latin typeface="Bookman Old Style" panose="02050604050505020204" pitchFamily="18" charset="0"/>
              </a:rPr>
              <a:t>Использовать алгоритм автоматической сегментации на всех изображениях аншлифов и не зависимо от условий съемки получать хороший результат</a:t>
            </a:r>
          </a:p>
          <a:p>
            <a:pPr marL="0" indent="0">
              <a:buClr>
                <a:schemeClr val="accent6">
                  <a:lumMod val="50000"/>
                </a:schemeClr>
              </a:buClr>
              <a:buNone/>
            </a:pPr>
            <a:r>
              <a:rPr lang="ru-RU" altLang="en-US" sz="2200" b="1" dirty="0">
                <a:latin typeface="Bookman Old Style" panose="02050604050505020204" pitchFamily="18" charset="0"/>
              </a:rPr>
              <a:t>Как этого можно добиться:</a:t>
            </a:r>
          </a:p>
          <a:p>
            <a:pPr>
              <a:buClr>
                <a:schemeClr val="accent6">
                  <a:lumMod val="50000"/>
                </a:schemeClr>
              </a:buClr>
              <a:buFont typeface="Wingdings" panose="05000000000000000000" pitchFamily="2" charset="2"/>
              <a:buChar char="Ø"/>
            </a:pPr>
            <a:r>
              <a:rPr lang="ru-RU" altLang="en-US" sz="2200" dirty="0">
                <a:latin typeface="Bookman Old Style" panose="02050604050505020204" pitchFamily="18" charset="0"/>
              </a:rPr>
              <a:t>Предобработка входных изображений – адаптация под </a:t>
            </a:r>
            <a:r>
              <a:rPr lang="ru-RU" altLang="en-US" sz="2200" dirty="0" err="1">
                <a:latin typeface="Bookman Old Style" panose="02050604050505020204" pitchFamily="18" charset="0"/>
              </a:rPr>
              <a:t>цвето</a:t>
            </a:r>
            <a:r>
              <a:rPr lang="ru-RU" altLang="en-US" sz="2200" dirty="0">
                <a:latin typeface="Bookman Old Style" panose="02050604050505020204" pitchFamily="18" charset="0"/>
              </a:rPr>
              <a:t>-яркостные характеристики обучающей выборки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52400" y="-96890"/>
            <a:ext cx="11887200" cy="1196975"/>
          </a:xfrm>
        </p:spPr>
        <p:txBody>
          <a:bodyPr/>
          <a:lstStyle/>
          <a:p>
            <a:r>
              <a:rPr lang="ru-RU" altLang="en-US" dirty="0">
                <a:solidFill>
                  <a:schemeClr val="accent6">
                    <a:lumMod val="50000"/>
                  </a:schemeClr>
                </a:solidFill>
                <a:latin typeface="Bookman Old Style" panose="02050604050505020204" pitchFamily="18" charset="0"/>
              </a:rPr>
              <a:t>Введение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3153723-DAA9-41AB-924B-6FE82A1CD49E}"/>
              </a:ext>
            </a:extLst>
          </p:cNvPr>
          <p:cNvSpPr txBox="1"/>
          <p:nvPr/>
        </p:nvSpPr>
        <p:spPr>
          <a:xfrm>
            <a:off x="5698949" y="5638341"/>
            <a:ext cx="58489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i="1" dirty="0">
                <a:latin typeface="Bookman Old Style" panose="02050604050505020204" pitchFamily="18" charset="0"/>
              </a:rPr>
              <a:t>Изображения одного и того же аншлифа, полученные в разных условиях съемки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CD1F739-2D63-4EC3-AD7A-FC01D0DBC64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9" y="1090807"/>
            <a:ext cx="2931656" cy="219874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4A78407-CB6F-4E3C-917F-5F4C4312B4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65" y="3451583"/>
            <a:ext cx="2916313" cy="2187235"/>
          </a:xfrm>
          <a:prstGeom prst="rect">
            <a:avLst/>
          </a:prstGeom>
        </p:spPr>
      </p:pic>
      <p:pic>
        <p:nvPicPr>
          <p:cNvPr id="9" name="Рисунок 8" descr="Изображение выглядит как скала, окружен&#10;&#10;Автоматически созданное описание">
            <a:extLst>
              <a:ext uri="{FF2B5EF4-FFF2-40B4-BE49-F238E27FC236}">
                <a16:creationId xmlns:a16="http://schemas.microsoft.com/office/drawing/2014/main" id="{FA1F5E13-0FBB-4CCF-8DCF-4436D698ACA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349" y="3440076"/>
            <a:ext cx="2931656" cy="219874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3037F5B-BFD8-48BB-B458-6655B5152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3966" y="1102314"/>
            <a:ext cx="2916313" cy="218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45358"/>
      </p:ext>
    </p:extLst>
  </p:cSld>
  <p:clrMapOvr>
    <a:masterClrMapping/>
  </p:clrMapOvr>
</p:sld>
</file>

<file path=ppt/theme/theme1.xml><?xml version="1.0" encoding="utf-8"?>
<a:theme xmlns:a="http://schemas.openxmlformats.org/drawingml/2006/main" name="Imaging Lab">
  <a:themeElements>
    <a:clrScheme name="MMOI White">
      <a:dk1>
        <a:srgbClr val="000000"/>
      </a:dk1>
      <a:lt1>
        <a:srgbClr val="FFFFFF"/>
      </a:lt1>
      <a:dk2>
        <a:srgbClr val="0000B8"/>
      </a:dk2>
      <a:lt2>
        <a:srgbClr val="F2F2F2"/>
      </a:lt2>
      <a:accent1>
        <a:srgbClr val="FF0000"/>
      </a:accent1>
      <a:accent2>
        <a:srgbClr val="FFC000"/>
      </a:accent2>
      <a:accent3>
        <a:srgbClr val="92FF50"/>
      </a:accent3>
      <a:accent4>
        <a:srgbClr val="00E0FF"/>
      </a:accent4>
      <a:accent5>
        <a:srgbClr val="4080FF"/>
      </a:accent5>
      <a:accent6>
        <a:srgbClr val="C040FF"/>
      </a:accent6>
      <a:hlink>
        <a:srgbClr val="3B3BFF"/>
      </a:hlink>
      <a:folHlink>
        <a:srgbClr val="D965FF"/>
      </a:folHlink>
    </a:clrScheme>
    <a:fontScheme name="AudioGroup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AudioGroup 1">
        <a:dk1>
          <a:srgbClr val="BD3737"/>
        </a:dk1>
        <a:lt1>
          <a:srgbClr val="FFFFFF"/>
        </a:lt1>
        <a:dk2>
          <a:srgbClr val="721E1E"/>
        </a:dk2>
        <a:lt2>
          <a:srgbClr val="FFCC00"/>
        </a:lt2>
        <a:accent1>
          <a:srgbClr val="FF6600"/>
        </a:accent1>
        <a:accent2>
          <a:srgbClr val="CC3300"/>
        </a:accent2>
        <a:accent3>
          <a:srgbClr val="BCABAB"/>
        </a:accent3>
        <a:accent4>
          <a:srgbClr val="DADADA"/>
        </a:accent4>
        <a:accent5>
          <a:srgbClr val="FFB8AA"/>
        </a:accent5>
        <a:accent6>
          <a:srgbClr val="B92D00"/>
        </a:accent6>
        <a:hlink>
          <a:srgbClr val="F7CC2F"/>
        </a:hlink>
        <a:folHlink>
          <a:srgbClr val="C7C6B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oGroup 2">
        <a:dk1>
          <a:srgbClr val="000099"/>
        </a:dk1>
        <a:lt1>
          <a:srgbClr val="FFFFFF"/>
        </a:lt1>
        <a:dk2>
          <a:srgbClr val="000066"/>
        </a:dk2>
        <a:lt2>
          <a:srgbClr val="EAEAEA"/>
        </a:lt2>
        <a:accent1>
          <a:srgbClr val="66CCFF"/>
        </a:accent1>
        <a:accent2>
          <a:srgbClr val="0066FF"/>
        </a:accent2>
        <a:accent3>
          <a:srgbClr val="AAAAB8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oGroup 3">
        <a:dk1>
          <a:srgbClr val="6600CC"/>
        </a:dk1>
        <a:lt1>
          <a:srgbClr val="FFFFFF"/>
        </a:lt1>
        <a:dk2>
          <a:srgbClr val="4B0096"/>
        </a:dk2>
        <a:lt2>
          <a:srgbClr val="CDD7DF"/>
        </a:lt2>
        <a:accent1>
          <a:srgbClr val="9999FF"/>
        </a:accent1>
        <a:accent2>
          <a:srgbClr val="7850BA"/>
        </a:accent2>
        <a:accent3>
          <a:srgbClr val="B1AAC9"/>
        </a:accent3>
        <a:accent4>
          <a:srgbClr val="DADADA"/>
        </a:accent4>
        <a:accent5>
          <a:srgbClr val="CACAFF"/>
        </a:accent5>
        <a:accent6>
          <a:srgbClr val="6C48A8"/>
        </a:accent6>
        <a:hlink>
          <a:srgbClr val="00CCFF"/>
        </a:hlink>
        <a:folHlink>
          <a:srgbClr val="0796B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oGroup 4">
        <a:dk1>
          <a:srgbClr val="55863C"/>
        </a:dk1>
        <a:lt1>
          <a:srgbClr val="FFFFFF"/>
        </a:lt1>
        <a:dk2>
          <a:srgbClr val="375F2F"/>
        </a:dk2>
        <a:lt2>
          <a:srgbClr val="D1EFB3"/>
        </a:lt2>
        <a:accent1>
          <a:srgbClr val="00CC66"/>
        </a:accent1>
        <a:accent2>
          <a:srgbClr val="8EAC66"/>
        </a:accent2>
        <a:accent3>
          <a:srgbClr val="AEB6AD"/>
        </a:accent3>
        <a:accent4>
          <a:srgbClr val="DADADA"/>
        </a:accent4>
        <a:accent5>
          <a:srgbClr val="AAE2B8"/>
        </a:accent5>
        <a:accent6>
          <a:srgbClr val="809B5C"/>
        </a:accent6>
        <a:hlink>
          <a:srgbClr val="B4EF7F"/>
        </a:hlink>
        <a:folHlink>
          <a:srgbClr val="F8F6A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oGroup 5">
        <a:dk1>
          <a:srgbClr val="588073"/>
        </a:dk1>
        <a:lt1>
          <a:srgbClr val="FFFFFF"/>
        </a:lt1>
        <a:dk2>
          <a:srgbClr val="486768"/>
        </a:dk2>
        <a:lt2>
          <a:srgbClr val="DDDDDD"/>
        </a:lt2>
        <a:accent1>
          <a:srgbClr val="33CCCC"/>
        </a:accent1>
        <a:accent2>
          <a:srgbClr val="008871"/>
        </a:accent2>
        <a:accent3>
          <a:srgbClr val="B1B8B9"/>
        </a:accent3>
        <a:accent4>
          <a:srgbClr val="DADADA"/>
        </a:accent4>
        <a:accent5>
          <a:srgbClr val="ADE2E2"/>
        </a:accent5>
        <a:accent6>
          <a:srgbClr val="007B66"/>
        </a:accent6>
        <a:hlink>
          <a:srgbClr val="00CC99"/>
        </a:hlink>
        <a:folHlink>
          <a:srgbClr val="A8A8A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oGroup 6">
        <a:dk1>
          <a:srgbClr val="6B6C75"/>
        </a:dk1>
        <a:lt1>
          <a:srgbClr val="FFFFFF"/>
        </a:lt1>
        <a:dk2>
          <a:srgbClr val="575863"/>
        </a:dk2>
        <a:lt2>
          <a:srgbClr val="FFFFCC"/>
        </a:lt2>
        <a:accent1>
          <a:srgbClr val="677481"/>
        </a:accent1>
        <a:accent2>
          <a:srgbClr val="697E5E"/>
        </a:accent2>
        <a:accent3>
          <a:srgbClr val="B4B4B7"/>
        </a:accent3>
        <a:accent4>
          <a:srgbClr val="DADADA"/>
        </a:accent4>
        <a:accent5>
          <a:srgbClr val="B8BCC1"/>
        </a:accent5>
        <a:accent6>
          <a:srgbClr val="5E7254"/>
        </a:accent6>
        <a:hlink>
          <a:srgbClr val="E9E77F"/>
        </a:hlink>
        <a:folHlink>
          <a:srgbClr val="D3A44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oGroup 7">
        <a:dk1>
          <a:srgbClr val="000000"/>
        </a:dk1>
        <a:lt1>
          <a:srgbClr val="C4D6BE"/>
        </a:lt1>
        <a:dk2>
          <a:srgbClr val="339966"/>
        </a:dk2>
        <a:lt2>
          <a:srgbClr val="EFFBF0"/>
        </a:lt2>
        <a:accent1>
          <a:srgbClr val="DDDDDD"/>
        </a:accent1>
        <a:accent2>
          <a:srgbClr val="CCFF99"/>
        </a:accent2>
        <a:accent3>
          <a:srgbClr val="DEE8DB"/>
        </a:accent3>
        <a:accent4>
          <a:srgbClr val="000000"/>
        </a:accent4>
        <a:accent5>
          <a:srgbClr val="EBEBEB"/>
        </a:accent5>
        <a:accent6>
          <a:srgbClr val="B9E78A"/>
        </a:accent6>
        <a:hlink>
          <a:srgbClr val="009900"/>
        </a:hlink>
        <a:folHlink>
          <a:srgbClr val="33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oGroup 8">
        <a:dk1>
          <a:srgbClr val="000000"/>
        </a:dk1>
        <a:lt1>
          <a:srgbClr val="D6DAE4"/>
        </a:lt1>
        <a:dk2>
          <a:srgbClr val="000099"/>
        </a:dk2>
        <a:lt2>
          <a:srgbClr val="FFFFFF"/>
        </a:lt2>
        <a:accent1>
          <a:srgbClr val="BFDEE3"/>
        </a:accent1>
        <a:accent2>
          <a:srgbClr val="C0C0C0"/>
        </a:accent2>
        <a:accent3>
          <a:srgbClr val="E8EAEF"/>
        </a:accent3>
        <a:accent4>
          <a:srgbClr val="000000"/>
        </a:accent4>
        <a:accent5>
          <a:srgbClr val="DCECEF"/>
        </a:accent5>
        <a:accent6>
          <a:srgbClr val="AEAEAE"/>
        </a:accent6>
        <a:hlink>
          <a:srgbClr val="3333CC"/>
        </a:hlink>
        <a:folHlink>
          <a:srgbClr val="5E93C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oGroup 9">
        <a:dk1>
          <a:srgbClr val="4A2500"/>
        </a:dk1>
        <a:lt1>
          <a:srgbClr val="C2C0BA"/>
        </a:lt1>
        <a:dk2>
          <a:srgbClr val="788569"/>
        </a:dk2>
        <a:lt2>
          <a:srgbClr val="F4F4EC"/>
        </a:lt2>
        <a:accent1>
          <a:srgbClr val="E1DFC1"/>
        </a:accent1>
        <a:accent2>
          <a:srgbClr val="A5A7AF"/>
        </a:accent2>
        <a:accent3>
          <a:srgbClr val="DDDCD9"/>
        </a:accent3>
        <a:accent4>
          <a:srgbClr val="3E1E00"/>
        </a:accent4>
        <a:accent5>
          <a:srgbClr val="EEECDD"/>
        </a:accent5>
        <a:accent6>
          <a:srgbClr val="95979E"/>
        </a:accent6>
        <a:hlink>
          <a:srgbClr val="9C9800"/>
        </a:hlink>
        <a:folHlink>
          <a:srgbClr val="66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dioGroup 10">
        <a:dk1>
          <a:srgbClr val="000099"/>
        </a:dk1>
        <a:lt1>
          <a:srgbClr val="FFFFFF"/>
        </a:lt1>
        <a:dk2>
          <a:srgbClr val="00004C"/>
        </a:dk2>
        <a:lt2>
          <a:srgbClr val="DFCB3B"/>
        </a:lt2>
        <a:accent1>
          <a:srgbClr val="66CCFF"/>
        </a:accent1>
        <a:accent2>
          <a:srgbClr val="0066FF"/>
        </a:accent2>
        <a:accent3>
          <a:srgbClr val="AAAAB2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oGroup 11">
        <a:dk1>
          <a:srgbClr val="000099"/>
        </a:dk1>
        <a:lt1>
          <a:srgbClr val="FFFFFF"/>
        </a:lt1>
        <a:dk2>
          <a:srgbClr val="00004C"/>
        </a:dk2>
        <a:lt2>
          <a:srgbClr val="DDD93D"/>
        </a:lt2>
        <a:accent1>
          <a:srgbClr val="66CCFF"/>
        </a:accent1>
        <a:accent2>
          <a:srgbClr val="0066FF"/>
        </a:accent2>
        <a:accent3>
          <a:srgbClr val="AAAAB2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dioGroup 12">
        <a:dk1>
          <a:srgbClr val="000099"/>
        </a:dk1>
        <a:lt1>
          <a:srgbClr val="FFFFFF"/>
        </a:lt1>
        <a:dk2>
          <a:srgbClr val="00004C"/>
        </a:dk2>
        <a:lt2>
          <a:srgbClr val="DECF3C"/>
        </a:lt2>
        <a:accent1>
          <a:srgbClr val="66CCFF"/>
        </a:accent1>
        <a:accent2>
          <a:srgbClr val="0066FF"/>
        </a:accent2>
        <a:accent3>
          <a:srgbClr val="AAAAB2"/>
        </a:accent3>
        <a:accent4>
          <a:srgbClr val="DADADA"/>
        </a:accent4>
        <a:accent5>
          <a:srgbClr val="B8E2FF"/>
        </a:accent5>
        <a:accent6>
          <a:srgbClr val="005CE7"/>
        </a:accent6>
        <a:hlink>
          <a:srgbClr val="FFFFCC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1066</Words>
  <Application>Microsoft Office PowerPoint</Application>
  <PresentationFormat>Широкоэкранный</PresentationFormat>
  <Paragraphs>249</Paragraphs>
  <Slides>41</Slides>
  <Notes>30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41</vt:i4>
      </vt:variant>
    </vt:vector>
  </HeadingPairs>
  <TitlesOfParts>
    <vt:vector size="48" baseType="lpstr">
      <vt:lpstr>Arial</vt:lpstr>
      <vt:lpstr>Bookman Old Style</vt:lpstr>
      <vt:lpstr>Courier New</vt:lpstr>
      <vt:lpstr>Lato</vt:lpstr>
      <vt:lpstr>Tahoma</vt:lpstr>
      <vt:lpstr>Wingdings</vt:lpstr>
      <vt:lpstr>Imaging Lab</vt:lpstr>
      <vt:lpstr>Адаптация изображений аншлифов, полученных в разных условиях съемки, в задаче сегментации минералов</vt:lpstr>
      <vt:lpstr>Введение</vt:lpstr>
      <vt:lpstr>Введение</vt:lpstr>
      <vt:lpstr>Введение</vt:lpstr>
      <vt:lpstr>Введение</vt:lpstr>
      <vt:lpstr>Введение</vt:lpstr>
      <vt:lpstr>Введение</vt:lpstr>
      <vt:lpstr>Введение</vt:lpstr>
      <vt:lpstr>Введение</vt:lpstr>
      <vt:lpstr>Постановка задачи</vt:lpstr>
      <vt:lpstr>Постановка задачи</vt:lpstr>
      <vt:lpstr>Постановка задачи</vt:lpstr>
      <vt:lpstr>Постановка задачи</vt:lpstr>
      <vt:lpstr>Постановка задачи</vt:lpstr>
      <vt:lpstr>Постановка задачи</vt:lpstr>
      <vt:lpstr>План работы</vt:lpstr>
      <vt:lpstr>Используемые данные</vt:lpstr>
      <vt:lpstr>Идеи работы алгоритма</vt:lpstr>
      <vt:lpstr>Идеи работы алгоритма</vt:lpstr>
      <vt:lpstr>Идеи работы алгоритма</vt:lpstr>
      <vt:lpstr>Совмещение гистограмм</vt:lpstr>
      <vt:lpstr>Идеи работы алгоритма</vt:lpstr>
      <vt:lpstr>Идеи работы алгоритма</vt:lpstr>
      <vt:lpstr>Идеи работы алгоритма</vt:lpstr>
      <vt:lpstr>Попиксельное сравнение изображений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План работы</vt:lpstr>
      <vt:lpstr>Software калибровка</vt:lpstr>
      <vt:lpstr>Software калибровка</vt:lpstr>
      <vt:lpstr>План работы</vt:lpstr>
      <vt:lpstr>Hardware калибровка</vt:lpstr>
      <vt:lpstr>Hardware калибровка</vt:lpstr>
      <vt:lpstr>План работы</vt:lpstr>
      <vt:lpstr>Спасибо за внимание!</vt:lpstr>
      <vt:lpstr>Презентация PowerPoint</vt:lpstr>
    </vt:vector>
  </TitlesOfParts>
  <Company>Otradnoe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Improved Demosaicing Algorithm</dc:title>
  <dc:creator>Alex</dc:creator>
  <cp:lastModifiedBy>Олеся Индычко</cp:lastModifiedBy>
  <cp:revision>721</cp:revision>
  <dcterms:created xsi:type="dcterms:W3CDTF">2022-01-04T18:32:38Z</dcterms:created>
  <dcterms:modified xsi:type="dcterms:W3CDTF">2022-03-21T19:18:20Z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1033-11.1.0.9719</vt:lpwstr>
  </property>
</Properties>
</file>